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7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302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0" autoAdjust="0"/>
    <p:restoredTop sz="94595" autoAdjust="0"/>
  </p:normalViewPr>
  <p:slideViewPr>
    <p:cSldViewPr>
      <p:cViewPr varScale="1">
        <p:scale>
          <a:sx n="70" d="100"/>
          <a:sy n="70" d="100"/>
        </p:scale>
        <p:origin x="138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21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image" Target="../media/image2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D28AD4-BF51-4D23-B406-CE985F4FCB58}" type="datetimeFigureOut">
              <a:rPr lang="en-US" smtClean="0"/>
              <a:pPr/>
              <a:t>3/27/2014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DFD779-48C1-48EC-A75B-9B015EEE1E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872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A813AEC-9621-4558-933B-765EA574482D}" type="slidenum">
              <a:rPr lang="en-US" smtClean="0">
                <a:latin typeface="Arial" pitchFamily="34" charset="0"/>
                <a:ea typeface="ＭＳ Ｐゴシック"/>
                <a:cs typeface="ＭＳ Ｐゴシック"/>
              </a:rPr>
              <a:pPr/>
              <a:t>27</a:t>
            </a:fld>
            <a:endParaRPr lang="en-US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81174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6083300"/>
            <a:ext cx="16002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8"/>
          <p:cNvSpPr txBox="1">
            <a:spLocks noChangeArrowheads="1"/>
          </p:cNvSpPr>
          <p:nvPr userDrawn="1"/>
        </p:nvSpPr>
        <p:spPr bwMode="auto">
          <a:xfrm>
            <a:off x="6442075" y="6229350"/>
            <a:ext cx="2455863" cy="46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fld id="{95990F28-EF56-40AF-B6C1-2CF755EA3890}" type="slidenum">
              <a:rPr lang="en-US" sz="900"/>
              <a:pPr algn="r">
                <a:lnSpc>
                  <a:spcPct val="90000"/>
                </a:lnSpc>
              </a:pPr>
              <a:t>‹#›</a:t>
            </a:fld>
            <a:r>
              <a:rPr lang="en-US" sz="900" dirty="0"/>
              <a:t> 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CMVA - Demystifying Demodulation</a:t>
            </a:r>
            <a:endParaRPr lang="en-US" sz="900" dirty="0"/>
          </a:p>
          <a:p>
            <a:pPr algn="r">
              <a:lnSpc>
                <a:spcPct val="90000"/>
              </a:lnSpc>
            </a:pPr>
            <a:r>
              <a:rPr lang="en-US" sz="900" dirty="0" smtClean="0"/>
              <a:t>10/25/2012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32A2C-D1D2-4E20-A022-5923BFCAC4A9}" type="datetimeFigureOut">
              <a:rPr lang="en-US" smtClean="0"/>
              <a:pPr/>
              <a:t>3/27/2014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D69C6-869D-4FAF-B46B-F55BA8C996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32A2C-D1D2-4E20-A022-5923BFCAC4A9}" type="datetimeFigureOut">
              <a:rPr lang="en-US" smtClean="0"/>
              <a:pPr/>
              <a:t>3/27/2014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D69C6-869D-4FAF-B46B-F55BA8C996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E3C7D-C716-464D-8F1C-A5BB49C6E1AE}" type="datetimeFigureOut">
              <a:rPr lang="en-US" smtClean="0"/>
              <a:pPr/>
              <a:t>3/27/2014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53C1D-4979-4A4E-9105-B149726729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E3C7D-C716-464D-8F1C-A5BB49C6E1AE}" type="datetimeFigureOut">
              <a:rPr lang="en-US" smtClean="0"/>
              <a:pPr/>
              <a:t>3/27/2014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53C1D-4979-4A4E-9105-B149726729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E3C7D-C716-464D-8F1C-A5BB49C6E1AE}" type="datetimeFigureOut">
              <a:rPr lang="en-US" smtClean="0"/>
              <a:pPr/>
              <a:t>3/27/2014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53C1D-4979-4A4E-9105-B149726729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E3C7D-C716-464D-8F1C-A5BB49C6E1AE}" type="datetimeFigureOut">
              <a:rPr lang="en-US" smtClean="0"/>
              <a:pPr/>
              <a:t>3/27/2014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53C1D-4979-4A4E-9105-B149726729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E3C7D-C716-464D-8F1C-A5BB49C6E1AE}" type="datetimeFigureOut">
              <a:rPr lang="en-US" smtClean="0"/>
              <a:pPr/>
              <a:t>3/27/2014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53C1D-4979-4A4E-9105-B149726729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E3C7D-C716-464D-8F1C-A5BB49C6E1AE}" type="datetimeFigureOut">
              <a:rPr lang="en-US" smtClean="0"/>
              <a:pPr/>
              <a:t>3/27/2014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53C1D-4979-4A4E-9105-B149726729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E3C7D-C716-464D-8F1C-A5BB49C6E1AE}" type="datetimeFigureOut">
              <a:rPr lang="en-US" smtClean="0"/>
              <a:pPr/>
              <a:t>3/27/2014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53C1D-4979-4A4E-9105-B149726729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E3C7D-C716-464D-8F1C-A5BB49C6E1AE}" type="datetimeFigureOut">
              <a:rPr lang="en-US" smtClean="0"/>
              <a:pPr/>
              <a:t>3/27/2014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53C1D-4979-4A4E-9105-B149726729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32A2C-D1D2-4E20-A022-5923BFCAC4A9}" type="datetimeFigureOut">
              <a:rPr lang="en-US" smtClean="0"/>
              <a:pPr/>
              <a:t>3/27/2014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D69C6-869D-4FAF-B46B-F55BA8C996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E3C7D-C716-464D-8F1C-A5BB49C6E1AE}" type="datetimeFigureOut">
              <a:rPr lang="en-US" smtClean="0"/>
              <a:pPr/>
              <a:t>3/27/2014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53C1D-4979-4A4E-9105-B149726729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E3C7D-C716-464D-8F1C-A5BB49C6E1AE}" type="datetimeFigureOut">
              <a:rPr lang="en-US" smtClean="0"/>
              <a:pPr/>
              <a:t>3/27/2014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53C1D-4979-4A4E-9105-B149726729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E3C7D-C716-464D-8F1C-A5BB49C6E1AE}" type="datetimeFigureOut">
              <a:rPr lang="en-US" smtClean="0"/>
              <a:pPr/>
              <a:t>3/27/2014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53C1D-4979-4A4E-9105-B149726729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32A2C-D1D2-4E20-A022-5923BFCAC4A9}" type="datetimeFigureOut">
              <a:rPr lang="en-US" smtClean="0"/>
              <a:pPr/>
              <a:t>3/27/2014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D69C6-869D-4FAF-B46B-F55BA8C996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32A2C-D1D2-4E20-A022-5923BFCAC4A9}" type="datetimeFigureOut">
              <a:rPr lang="en-US" smtClean="0"/>
              <a:pPr/>
              <a:t>3/27/2014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D69C6-869D-4FAF-B46B-F55BA8C996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32A2C-D1D2-4E20-A022-5923BFCAC4A9}" type="datetimeFigureOut">
              <a:rPr lang="en-US" smtClean="0"/>
              <a:pPr/>
              <a:t>3/27/2014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D69C6-869D-4FAF-B46B-F55BA8C996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32A2C-D1D2-4E20-A022-5923BFCAC4A9}" type="datetimeFigureOut">
              <a:rPr lang="en-US" smtClean="0"/>
              <a:pPr/>
              <a:t>3/27/2014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D69C6-869D-4FAF-B46B-F55BA8C996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32A2C-D1D2-4E20-A022-5923BFCAC4A9}" type="datetimeFigureOut">
              <a:rPr lang="en-US" smtClean="0"/>
              <a:pPr/>
              <a:t>3/27/2014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D69C6-869D-4FAF-B46B-F55BA8C996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32A2C-D1D2-4E20-A022-5923BFCAC4A9}" type="datetimeFigureOut">
              <a:rPr lang="en-US" smtClean="0"/>
              <a:pPr/>
              <a:t>3/27/2014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D69C6-869D-4FAF-B46B-F55BA8C996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32A2C-D1D2-4E20-A022-5923BFCAC4A9}" type="datetimeFigureOut">
              <a:rPr lang="en-US" smtClean="0"/>
              <a:pPr/>
              <a:t>3/27/2014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D69C6-869D-4FAF-B46B-F55BA8C996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32A2C-D1D2-4E20-A022-5923BFCAC4A9}" type="datetimeFigureOut">
              <a:rPr lang="en-US" smtClean="0"/>
              <a:pPr/>
              <a:t>3/27/2014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D69C6-869D-4FAF-B46B-F55BA8C996D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E3C7D-C716-464D-8F1C-A5BB49C6E1AE}" type="datetimeFigureOut">
              <a:rPr lang="en-US" smtClean="0"/>
              <a:pPr/>
              <a:t>3/27/2014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53C1D-4979-4A4E-9105-B149726729A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xcel_97-2003_Worksheet2.xls"/><Relationship Id="rId13" Type="http://schemas.openxmlformats.org/officeDocument/2006/relationships/image" Target="../media/image1.jpeg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25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emf"/><Relationship Id="rId11" Type="http://schemas.openxmlformats.org/officeDocument/2006/relationships/oleObject" Target="../embeddings/Microsoft_Excel_97-2003_Worksheet3.xls"/><Relationship Id="rId5" Type="http://schemas.openxmlformats.org/officeDocument/2006/relationships/oleObject" Target="../embeddings/Microsoft_Excel_97-2003_Worksheet1.xls"/><Relationship Id="rId10" Type="http://schemas.openxmlformats.org/officeDocument/2006/relationships/oleObject" Target="../embeddings/oleObject3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2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jpeg"/><Relationship Id="rId5" Type="http://schemas.openxmlformats.org/officeDocument/2006/relationships/image" Target="../media/image25.emf"/><Relationship Id="rId4" Type="http://schemas.openxmlformats.org/officeDocument/2006/relationships/oleObject" Target="../embeddings/Microsoft_Excel_97-2003_Worksheet4.xls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7" name="Picture 7" descr="Bearings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447800" y="1143000"/>
            <a:ext cx="6169025" cy="497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606425" y="1090612"/>
            <a:ext cx="7781925" cy="401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</a:rPr>
              <a:t>Demystifying </a:t>
            </a:r>
          </a:p>
          <a:p>
            <a:pPr algn="ctr" eaLnBrk="0" hangingPunct="0"/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</a:rPr>
              <a:t>Demodulation</a:t>
            </a:r>
          </a:p>
          <a:p>
            <a:pPr algn="ctr" eaLnBrk="0" hangingPunct="0"/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</a:rPr>
              <a:t>for</a:t>
            </a:r>
          </a:p>
          <a:p>
            <a:pPr algn="ctr" eaLnBrk="0" hangingPunct="0"/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</a:rPr>
              <a:t>Rolling Element Bearing Analysis</a:t>
            </a:r>
          </a:p>
          <a:p>
            <a:pPr algn="ctr" eaLnBrk="0" hangingPunct="0"/>
            <a:endParaRPr lang="en-US" sz="4400" dirty="0">
              <a:solidFill>
                <a:srgbClr val="0070C0"/>
              </a:solidFill>
              <a:latin typeface="Times New Roman" pitchFamily="18" charset="0"/>
            </a:endParaRPr>
          </a:p>
          <a:p>
            <a:pPr algn="ctr" eaLnBrk="0" hangingPunct="0"/>
            <a:endParaRPr lang="en-US" sz="4400" dirty="0">
              <a:solidFill>
                <a:srgbClr val="0070C0"/>
              </a:solidFill>
              <a:latin typeface="Times New Roman" pitchFamily="18" charset="0"/>
            </a:endParaRPr>
          </a:p>
          <a:p>
            <a:pPr algn="ctr" eaLnBrk="0" hangingPunct="0"/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Dennis 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</a:rPr>
              <a:t>Shreve</a:t>
            </a:r>
            <a:endParaRPr lang="en-US" sz="2800" dirty="0">
              <a:solidFill>
                <a:srgbClr val="0070C0"/>
              </a:solidFill>
              <a:latin typeface="Times New Roman" pitchFamily="18" charset="0"/>
            </a:endParaRPr>
          </a:p>
          <a:p>
            <a:pPr algn="ctr" eaLnBrk="0" hangingPunct="0"/>
            <a:r>
              <a:rPr lang="en-US" sz="2800" smtClean="0">
                <a:solidFill>
                  <a:srgbClr val="0070C0"/>
                </a:solidFill>
                <a:latin typeface="Times New Roman" pitchFamily="18" charset="0"/>
              </a:rPr>
              <a:t>GE-Bentley </a:t>
            </a:r>
            <a:r>
              <a:rPr lang="en-US" sz="2800" dirty="0" smtClean="0">
                <a:solidFill>
                  <a:srgbClr val="0070C0"/>
                </a:solidFill>
                <a:latin typeface="Times New Roman" pitchFamily="18" charset="0"/>
              </a:rPr>
              <a:t>/ Commtest Instruments</a:t>
            </a:r>
            <a:r>
              <a:rPr lang="en-US" sz="4400" dirty="0">
                <a:solidFill>
                  <a:schemeClr val="tx2"/>
                </a:solidFill>
                <a:latin typeface="Times New Roman" pitchFamily="18" charset="0"/>
              </a:rPr>
              <a:t/>
            </a:r>
            <a:br>
              <a:rPr lang="en-US" sz="4400" dirty="0">
                <a:solidFill>
                  <a:schemeClr val="tx2"/>
                </a:solidFill>
                <a:latin typeface="Times New Roman" pitchFamily="18" charset="0"/>
              </a:rPr>
            </a:br>
            <a:r>
              <a:rPr lang="en-US" sz="4400" dirty="0">
                <a:solidFill>
                  <a:schemeClr val="tx2"/>
                </a:solidFill>
                <a:latin typeface="Times New Roman" pitchFamily="18" charset="0"/>
              </a:rPr>
              <a:t/>
            </a:r>
            <a:br>
              <a:rPr lang="en-US" sz="4400" dirty="0">
                <a:solidFill>
                  <a:schemeClr val="tx2"/>
                </a:solidFill>
                <a:latin typeface="Times New Roman" pitchFamily="18" charset="0"/>
              </a:rPr>
            </a:br>
            <a:r>
              <a:rPr lang="en-US" sz="2000" dirty="0">
                <a:solidFill>
                  <a:schemeClr val="tx2"/>
                </a:solidFill>
                <a:latin typeface="Times New Roman" pitchFamily="18" charset="0"/>
              </a:rPr>
              <a:t/>
            </a:r>
            <a:br>
              <a:rPr lang="en-US" sz="2000" dirty="0">
                <a:solidFill>
                  <a:schemeClr val="tx2"/>
                </a:solidFill>
                <a:latin typeface="Times New Roman" pitchFamily="18" charset="0"/>
              </a:rPr>
            </a:br>
            <a:endParaRPr lang="en-US" sz="2200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3076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0" y="6453188"/>
            <a:ext cx="19050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96EA9D95-DA9F-4617-9444-AE3DE4E6FAFC}" type="slidenum">
              <a:rPr lang="en-US" smtClean="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rPr>
              <a:pPr algn="l"/>
              <a:t>1</a:t>
            </a:fld>
            <a:endParaRPr lang="en-US" smtClean="0">
              <a:solidFill>
                <a:schemeClr val="bg1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7708" y="6315173"/>
            <a:ext cx="9058373" cy="507066"/>
            <a:chOff x="37708" y="6315173"/>
            <a:chExt cx="9058373" cy="507066"/>
          </a:xfrm>
        </p:grpSpPr>
        <p:pic>
          <p:nvPicPr>
            <p:cNvPr id="8" name="Picture 1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08" y="6315173"/>
              <a:ext cx="1600200" cy="503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18"/>
            <p:cNvSpPr txBox="1">
              <a:spLocks noChangeArrowheads="1"/>
            </p:cNvSpPr>
            <p:nvPr/>
          </p:nvSpPr>
          <p:spPr bwMode="auto">
            <a:xfrm>
              <a:off x="6640218" y="6355958"/>
              <a:ext cx="2455863" cy="466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>
                <a:lnSpc>
                  <a:spcPct val="90000"/>
                </a:lnSpc>
              </a:pPr>
              <a:fld id="{95990F28-EF56-40AF-B6C1-2CF755EA3890}" type="slidenum">
                <a:rPr lang="en-US" sz="900"/>
                <a:pPr algn="r">
                  <a:lnSpc>
                    <a:spcPct val="90000"/>
                  </a:lnSpc>
                </a:pPr>
                <a:t>1</a:t>
              </a:fld>
              <a:r>
                <a:rPr lang="en-US" sz="900" dirty="0"/>
                <a:t> </a:t>
              </a:r>
            </a:p>
            <a:p>
              <a:pPr algn="r">
                <a:lnSpc>
                  <a:spcPct val="90000"/>
                </a:lnSpc>
              </a:pPr>
              <a:r>
                <a:rPr lang="en-US" sz="900" dirty="0" smtClean="0"/>
                <a:t>VI –Southern Indiana</a:t>
              </a:r>
            </a:p>
            <a:p>
              <a:pPr algn="r">
                <a:lnSpc>
                  <a:spcPct val="90000"/>
                </a:lnSpc>
              </a:pPr>
              <a:r>
                <a:rPr lang="en-US" sz="900" dirty="0" smtClean="0"/>
                <a:t>10/03/2013</a:t>
              </a:r>
              <a:endParaRPr lang="en-US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48235" y="242047"/>
            <a:ext cx="8229600" cy="1143000"/>
          </a:xfrm>
        </p:spPr>
        <p:txBody>
          <a:bodyPr anchor="t">
            <a:normAutofit fontScale="90000"/>
          </a:bodyPr>
          <a:lstStyle/>
          <a:p>
            <a:r>
              <a:rPr lang="en-US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Fault Frequencies … Isn’t It Just Math?</a:t>
            </a:r>
          </a:p>
        </p:txBody>
      </p:sp>
      <p:pic>
        <p:nvPicPr>
          <p:cNvPr id="993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8012" y="2711450"/>
            <a:ext cx="3811588" cy="305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012" y="1981200"/>
            <a:ext cx="3773488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4" name="Text Box 6"/>
          <p:cNvSpPr txBox="1">
            <a:spLocks noChangeArrowheads="1"/>
          </p:cNvSpPr>
          <p:nvPr/>
        </p:nvSpPr>
        <p:spPr bwMode="auto">
          <a:xfrm>
            <a:off x="538162" y="1295400"/>
            <a:ext cx="7462838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i="1" u="sng" dirty="0">
                <a:solidFill>
                  <a:srgbClr val="0070C0"/>
                </a:solidFill>
              </a:rPr>
              <a:t>Yes</a:t>
            </a:r>
            <a:r>
              <a:rPr lang="en-US" sz="2800" i="1" dirty="0">
                <a:solidFill>
                  <a:srgbClr val="0070C0"/>
                </a:solidFill>
              </a:rPr>
              <a:t>.  Just know FTFI, BSF, BPFO, and BPFI.</a:t>
            </a:r>
          </a:p>
        </p:txBody>
      </p:sp>
      <p:sp>
        <p:nvSpPr>
          <p:cNvPr id="99335" name="Line 7"/>
          <p:cNvSpPr>
            <a:spLocks noChangeShapeType="1"/>
          </p:cNvSpPr>
          <p:nvPr/>
        </p:nvSpPr>
        <p:spPr bwMode="auto">
          <a:xfrm flipH="1">
            <a:off x="3121025" y="2328863"/>
            <a:ext cx="13716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9336" name="Line 8"/>
          <p:cNvSpPr>
            <a:spLocks noChangeShapeType="1"/>
          </p:cNvSpPr>
          <p:nvPr/>
        </p:nvSpPr>
        <p:spPr bwMode="auto">
          <a:xfrm>
            <a:off x="3817937" y="3779838"/>
            <a:ext cx="1219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6" name="Slide Number Placeholder 7"/>
          <p:cNvSpPr>
            <a:spLocks noGrp="1"/>
          </p:cNvSpPr>
          <p:nvPr>
            <p:ph type="sldNum" sz="quarter" idx="12"/>
          </p:nvPr>
        </p:nvSpPr>
        <p:spPr bwMode="auto">
          <a:xfrm>
            <a:off x="0" y="6453188"/>
            <a:ext cx="19050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C4ECD706-487A-47E4-88C9-408FF6B7691F}" type="slidenum">
              <a:rPr lang="en-US" smtClean="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rPr>
              <a:pPr algn="l"/>
              <a:t>10</a:t>
            </a:fld>
            <a:endParaRPr lang="en-US" smtClean="0">
              <a:solidFill>
                <a:schemeClr val="bg1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505450" y="5764213"/>
            <a:ext cx="25177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/>
              <a:t>(</a:t>
            </a:r>
            <a:r>
              <a:rPr lang="en-US" sz="1400" i="1" dirty="0"/>
              <a:t>assumes a fixed outer race</a:t>
            </a:r>
            <a:r>
              <a:rPr lang="en-US" sz="1400" dirty="0"/>
              <a:t>)</a:t>
            </a:r>
          </a:p>
        </p:txBody>
      </p:sp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8" y="6315173"/>
            <a:ext cx="16002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6019800" y="2133600"/>
            <a:ext cx="2438400" cy="1004047"/>
            <a:chOff x="6019800" y="2133600"/>
            <a:chExt cx="2438400" cy="1004047"/>
          </a:xfrm>
        </p:grpSpPr>
        <p:sp>
          <p:nvSpPr>
            <p:cNvPr id="15" name="TextBox 14"/>
            <p:cNvSpPr txBox="1"/>
            <p:nvPr/>
          </p:nvSpPr>
          <p:spPr>
            <a:xfrm>
              <a:off x="6019800" y="2133600"/>
              <a:ext cx="2438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fixed inner race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208059" y="2717019"/>
              <a:ext cx="381000" cy="42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aseline="-25000" dirty="0" smtClean="0">
                  <a:solidFill>
                    <a:srgbClr val="FF0000"/>
                  </a:solidFill>
                </a:rPr>
                <a:t>+</a:t>
              </a:r>
              <a:endParaRPr lang="en-US" sz="3200" baseline="-25000" dirty="0">
                <a:solidFill>
                  <a:srgbClr val="FF0000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>
              <a:off x="6400800" y="2438400"/>
              <a:ext cx="304800" cy="4572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6640218" y="6355958"/>
            <a:ext cx="2455863" cy="46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fld id="{95990F28-EF56-40AF-B6C1-2CF755EA3890}" type="slidenum">
              <a:rPr lang="en-US" sz="900"/>
              <a:pPr algn="r">
                <a:lnSpc>
                  <a:spcPct val="90000"/>
                </a:lnSpc>
              </a:pPr>
              <a:t>10</a:t>
            </a:fld>
            <a:r>
              <a:rPr lang="en-US" sz="900" dirty="0"/>
              <a:t> 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VI –Southern Indiana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10/03/2013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4" grpId="0"/>
      <p:bldP spid="99335" grpId="0" animBg="1"/>
      <p:bldP spid="99336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229600" cy="1143000"/>
          </a:xfrm>
        </p:spPr>
        <p:txBody>
          <a:bodyPr anchor="t"/>
          <a:lstStyle/>
          <a:p>
            <a:r>
              <a:rPr lang="en-US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A Look at Geometry …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429000" y="1219200"/>
            <a:ext cx="2133600" cy="2211387"/>
            <a:chOff x="2064" y="480"/>
            <a:chExt cx="1825" cy="1825"/>
          </a:xfrm>
        </p:grpSpPr>
        <p:sp>
          <p:nvSpPr>
            <p:cNvPr id="13331" name="AutoShape 5" descr="Brown marble"/>
            <p:cNvSpPr>
              <a:spLocks noChangeArrowheads="1"/>
            </p:cNvSpPr>
            <p:nvPr/>
          </p:nvSpPr>
          <p:spPr bwMode="auto">
            <a:xfrm>
              <a:off x="2064" y="480"/>
              <a:ext cx="1825" cy="182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0 w 21600"/>
                <a:gd name="T25" fmla="*/ 3160 h 21600"/>
                <a:gd name="T26" fmla="*/ 18440 w 21600"/>
                <a:gd name="T27" fmla="*/ 1844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638" y="10800"/>
                  </a:moveTo>
                  <a:cubicBezTo>
                    <a:pt x="1638" y="15860"/>
                    <a:pt x="5740" y="19962"/>
                    <a:pt x="10800" y="19962"/>
                  </a:cubicBezTo>
                  <a:cubicBezTo>
                    <a:pt x="15860" y="19962"/>
                    <a:pt x="19962" y="15860"/>
                    <a:pt x="19962" y="10800"/>
                  </a:cubicBezTo>
                  <a:cubicBezTo>
                    <a:pt x="19962" y="5740"/>
                    <a:pt x="15860" y="1638"/>
                    <a:pt x="10800" y="1638"/>
                  </a:cubicBezTo>
                  <a:cubicBezTo>
                    <a:pt x="5740" y="1638"/>
                    <a:pt x="1638" y="5740"/>
                    <a:pt x="1638" y="10800"/>
                  </a:cubicBezTo>
                  <a:close/>
                </a:path>
              </a:pathLst>
            </a:cu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2" name="AutoShape 6" descr="Brown marble"/>
            <p:cNvSpPr>
              <a:spLocks noChangeArrowheads="1"/>
            </p:cNvSpPr>
            <p:nvPr/>
          </p:nvSpPr>
          <p:spPr bwMode="auto">
            <a:xfrm>
              <a:off x="2496" y="912"/>
              <a:ext cx="960" cy="96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3 w 21600"/>
                <a:gd name="T25" fmla="*/ 3173 h 21600"/>
                <a:gd name="T26" fmla="*/ 18428 w 21600"/>
                <a:gd name="T27" fmla="*/ 18428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747" y="10800"/>
                  </a:moveTo>
                  <a:cubicBezTo>
                    <a:pt x="2747" y="15248"/>
                    <a:pt x="6352" y="18853"/>
                    <a:pt x="10800" y="18853"/>
                  </a:cubicBezTo>
                  <a:cubicBezTo>
                    <a:pt x="15248" y="18853"/>
                    <a:pt x="18853" y="15248"/>
                    <a:pt x="18853" y="10800"/>
                  </a:cubicBezTo>
                  <a:cubicBezTo>
                    <a:pt x="18853" y="6352"/>
                    <a:pt x="15248" y="2747"/>
                    <a:pt x="10800" y="2747"/>
                  </a:cubicBezTo>
                  <a:cubicBezTo>
                    <a:pt x="6352" y="2747"/>
                    <a:pt x="2747" y="6352"/>
                    <a:pt x="2747" y="10800"/>
                  </a:cubicBezTo>
                  <a:close/>
                </a:path>
              </a:pathLst>
            </a:cu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3" name="Oval 7"/>
            <p:cNvSpPr>
              <a:spLocks noChangeArrowheads="1"/>
            </p:cNvSpPr>
            <p:nvPr/>
          </p:nvSpPr>
          <p:spPr bwMode="auto">
            <a:xfrm>
              <a:off x="2832" y="624"/>
              <a:ext cx="288" cy="288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3334" name="Oval 8"/>
            <p:cNvSpPr>
              <a:spLocks noChangeArrowheads="1"/>
            </p:cNvSpPr>
            <p:nvPr/>
          </p:nvSpPr>
          <p:spPr bwMode="auto">
            <a:xfrm>
              <a:off x="2832" y="1872"/>
              <a:ext cx="288" cy="288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3335" name="Oval 9"/>
            <p:cNvSpPr>
              <a:spLocks noChangeArrowheads="1"/>
            </p:cNvSpPr>
            <p:nvPr/>
          </p:nvSpPr>
          <p:spPr bwMode="auto">
            <a:xfrm>
              <a:off x="3456" y="1248"/>
              <a:ext cx="288" cy="288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3336" name="Oval 10"/>
            <p:cNvSpPr>
              <a:spLocks noChangeArrowheads="1"/>
            </p:cNvSpPr>
            <p:nvPr/>
          </p:nvSpPr>
          <p:spPr bwMode="auto">
            <a:xfrm>
              <a:off x="2208" y="1248"/>
              <a:ext cx="288" cy="288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3337" name="Oval 11"/>
            <p:cNvSpPr>
              <a:spLocks noChangeArrowheads="1"/>
            </p:cNvSpPr>
            <p:nvPr/>
          </p:nvSpPr>
          <p:spPr bwMode="auto">
            <a:xfrm>
              <a:off x="2418" y="777"/>
              <a:ext cx="288" cy="288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3338" name="Oval 12"/>
            <p:cNvSpPr>
              <a:spLocks noChangeArrowheads="1"/>
            </p:cNvSpPr>
            <p:nvPr/>
          </p:nvSpPr>
          <p:spPr bwMode="auto">
            <a:xfrm>
              <a:off x="3253" y="783"/>
              <a:ext cx="288" cy="288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3339" name="Oval 13"/>
            <p:cNvSpPr>
              <a:spLocks noChangeArrowheads="1"/>
            </p:cNvSpPr>
            <p:nvPr/>
          </p:nvSpPr>
          <p:spPr bwMode="auto">
            <a:xfrm>
              <a:off x="3282" y="1687"/>
              <a:ext cx="288" cy="288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3340" name="Oval 14"/>
            <p:cNvSpPr>
              <a:spLocks noChangeArrowheads="1"/>
            </p:cNvSpPr>
            <p:nvPr/>
          </p:nvSpPr>
          <p:spPr bwMode="auto">
            <a:xfrm>
              <a:off x="2372" y="1675"/>
              <a:ext cx="288" cy="288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3341" name="AutoShape 15"/>
            <p:cNvSpPr>
              <a:spLocks noChangeArrowheads="1"/>
            </p:cNvSpPr>
            <p:nvPr/>
          </p:nvSpPr>
          <p:spPr bwMode="auto">
            <a:xfrm rot="3042259">
              <a:off x="2602" y="2095"/>
              <a:ext cx="96" cy="107"/>
            </a:xfrm>
            <a:prstGeom prst="lightningBol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</p:grpSp>
      <p:sp>
        <p:nvSpPr>
          <p:cNvPr id="13316" name="Text Box 19"/>
          <p:cNvSpPr txBox="1">
            <a:spLocks noChangeArrowheads="1"/>
          </p:cNvSpPr>
          <p:nvPr/>
        </p:nvSpPr>
        <p:spPr bwMode="auto">
          <a:xfrm>
            <a:off x="1752600" y="2309812"/>
            <a:ext cx="1066800" cy="579438"/>
          </a:xfrm>
          <a:prstGeom prst="rect">
            <a:avLst/>
          </a:prstGeom>
          <a:noFill/>
          <a:ln w="508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 sz="3200"/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1143000" y="2668587"/>
            <a:ext cx="2057400" cy="3287713"/>
            <a:chOff x="624" y="1776"/>
            <a:chExt cx="1296" cy="2071"/>
          </a:xfrm>
        </p:grpSpPr>
        <p:pic>
          <p:nvPicPr>
            <p:cNvPr id="13329" name="Picture 17" descr="bearing-bal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0" y="2120"/>
              <a:ext cx="1146" cy="1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30" name="Text Box 20"/>
            <p:cNvSpPr txBox="1">
              <a:spLocks noChangeArrowheads="1"/>
            </p:cNvSpPr>
            <p:nvPr/>
          </p:nvSpPr>
          <p:spPr bwMode="auto">
            <a:xfrm>
              <a:off x="624" y="1776"/>
              <a:ext cx="1296" cy="231"/>
            </a:xfrm>
            <a:prstGeom prst="rect">
              <a:avLst/>
            </a:prstGeom>
            <a:noFill/>
            <a:ln w="508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Ball Bearings</a:t>
              </a: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5638800" y="2744787"/>
            <a:ext cx="1981200" cy="3211513"/>
            <a:chOff x="3456" y="1824"/>
            <a:chExt cx="1248" cy="2023"/>
          </a:xfrm>
        </p:grpSpPr>
        <p:pic>
          <p:nvPicPr>
            <p:cNvPr id="13327" name="Picture 18" descr="bearing-roll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56" y="2120"/>
              <a:ext cx="1146" cy="1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28" name="Text Box 21"/>
            <p:cNvSpPr txBox="1">
              <a:spLocks noChangeArrowheads="1"/>
            </p:cNvSpPr>
            <p:nvPr/>
          </p:nvSpPr>
          <p:spPr bwMode="auto">
            <a:xfrm>
              <a:off x="3504" y="1824"/>
              <a:ext cx="1200" cy="231"/>
            </a:xfrm>
            <a:prstGeom prst="rect">
              <a:avLst/>
            </a:prstGeom>
            <a:noFill/>
            <a:ln w="508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/>
                <a:t>Roller Bearings</a:t>
              </a:r>
            </a:p>
          </p:txBody>
        </p:sp>
      </p:grp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762000" y="1220787"/>
            <a:ext cx="3352800" cy="1905000"/>
            <a:chOff x="384" y="864"/>
            <a:chExt cx="2112" cy="1200"/>
          </a:xfrm>
        </p:grpSpPr>
        <p:sp>
          <p:nvSpPr>
            <p:cNvPr id="13325" name="Text Box 22"/>
            <p:cNvSpPr txBox="1">
              <a:spLocks noChangeArrowheads="1"/>
            </p:cNvSpPr>
            <p:nvPr/>
          </p:nvSpPr>
          <p:spPr bwMode="auto">
            <a:xfrm>
              <a:off x="384" y="864"/>
              <a:ext cx="1584" cy="596"/>
            </a:xfrm>
            <a:prstGeom prst="rect">
              <a:avLst/>
            </a:prstGeom>
            <a:noFill/>
            <a:ln w="508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800">
                  <a:solidFill>
                    <a:srgbClr val="FF3300"/>
                  </a:solidFill>
                </a:rPr>
                <a:t>Impacts per Revolution</a:t>
              </a:r>
            </a:p>
          </p:txBody>
        </p:sp>
        <p:sp>
          <p:nvSpPr>
            <p:cNvPr id="13326" name="Line 23"/>
            <p:cNvSpPr>
              <a:spLocks noChangeShapeType="1"/>
            </p:cNvSpPr>
            <p:nvPr/>
          </p:nvSpPr>
          <p:spPr bwMode="auto">
            <a:xfrm>
              <a:off x="1872" y="1488"/>
              <a:ext cx="624" cy="57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20" name="Slide Number Placeholder 24"/>
          <p:cNvSpPr>
            <a:spLocks noGrp="1"/>
          </p:cNvSpPr>
          <p:nvPr>
            <p:ph type="sldNum" sz="quarter" idx="12"/>
          </p:nvPr>
        </p:nvSpPr>
        <p:spPr bwMode="auto">
          <a:xfrm>
            <a:off x="0" y="6453188"/>
            <a:ext cx="19050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E502AC79-5F9F-4181-8F51-53F84D7F873A}" type="slidenum">
              <a:rPr lang="en-US" smtClean="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rPr>
              <a:pPr algn="l"/>
              <a:t>11</a:t>
            </a:fld>
            <a:endParaRPr lang="en-US" smtClean="0">
              <a:solidFill>
                <a:schemeClr val="bg1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grpSp>
        <p:nvGrpSpPr>
          <p:cNvPr id="6" name="Group 29"/>
          <p:cNvGrpSpPr>
            <a:grpSpLocks/>
          </p:cNvGrpSpPr>
          <p:nvPr/>
        </p:nvGrpSpPr>
        <p:grpSpPr bwMode="auto">
          <a:xfrm>
            <a:off x="3714750" y="3333750"/>
            <a:ext cx="1676400" cy="1371600"/>
            <a:chOff x="3576638" y="3663645"/>
            <a:chExt cx="1676400" cy="1372191"/>
          </a:xfrm>
        </p:grpSpPr>
        <p:pic>
          <p:nvPicPr>
            <p:cNvPr id="13323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76638" y="3919824"/>
              <a:ext cx="1676400" cy="1116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8" name="Straight Arrow Connector 27"/>
            <p:cNvCxnSpPr/>
            <p:nvPr/>
          </p:nvCxnSpPr>
          <p:spPr>
            <a:xfrm rot="5400000">
              <a:off x="3647147" y="3975724"/>
              <a:ext cx="625745" cy="15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29187" y="4800600"/>
            <a:ext cx="127621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0" y="1066800"/>
            <a:ext cx="14478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8" y="6315173"/>
            <a:ext cx="16002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6640218" y="6355958"/>
            <a:ext cx="2455863" cy="46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fld id="{95990F28-EF56-40AF-B6C1-2CF755EA3890}" type="slidenum">
              <a:rPr lang="en-US" sz="900"/>
              <a:pPr algn="r">
                <a:lnSpc>
                  <a:spcPct val="90000"/>
                </a:lnSpc>
              </a:pPr>
              <a:t>11</a:t>
            </a:fld>
            <a:r>
              <a:rPr lang="en-US" sz="900" dirty="0"/>
              <a:t> 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VI –Southern Indiana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10/03/2013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89646" y="228600"/>
            <a:ext cx="8915401" cy="1143000"/>
          </a:xfrm>
        </p:spPr>
        <p:txBody>
          <a:bodyPr anchor="t"/>
          <a:lstStyle/>
          <a:p>
            <a:r>
              <a:rPr lang="en-US" sz="40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Fortunately .. It’s All Worked Out</a:t>
            </a:r>
          </a:p>
        </p:txBody>
      </p:sp>
      <p:pic>
        <p:nvPicPr>
          <p:cNvPr id="1136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371600"/>
            <a:ext cx="4953000" cy="41163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3276600" y="1968500"/>
            <a:ext cx="5456238" cy="1600200"/>
            <a:chOff x="2064" y="1344"/>
            <a:chExt cx="3189" cy="1008"/>
          </a:xfrm>
        </p:grpSpPr>
        <p:sp>
          <p:nvSpPr>
            <p:cNvPr id="14344" name="Text Box 6"/>
            <p:cNvSpPr txBox="1">
              <a:spLocks noChangeArrowheads="1"/>
            </p:cNvSpPr>
            <p:nvPr/>
          </p:nvSpPr>
          <p:spPr bwMode="auto">
            <a:xfrm>
              <a:off x="3378" y="1344"/>
              <a:ext cx="1875" cy="80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400" b="1" u="sng">
                  <a:solidFill>
                    <a:srgbClr val="FF3300"/>
                  </a:solidFill>
                </a:rPr>
                <a:t>Note</a:t>
              </a:r>
              <a:r>
                <a:rPr lang="en-US" sz="1400" b="1">
                  <a:solidFill>
                    <a:srgbClr val="FF3300"/>
                  </a:solidFill>
                </a:rPr>
                <a:t>: BPFI + BPFO = Number of Elements; typically a 60/40 relationship.</a:t>
              </a:r>
            </a:p>
            <a:p>
              <a:pPr eaLnBrk="0" hangingPunct="0">
                <a:spcBef>
                  <a:spcPct val="50000"/>
                </a:spcBef>
              </a:pPr>
              <a:r>
                <a:rPr lang="en-US" sz="1400" b="1" i="1">
                  <a:solidFill>
                    <a:srgbClr val="FF3300"/>
                  </a:solidFill>
                </a:rPr>
                <a:t>(See data at left.  11.349 + 8.651 = 20 rolling elements.)</a:t>
              </a:r>
            </a:p>
          </p:txBody>
        </p:sp>
        <p:sp>
          <p:nvSpPr>
            <p:cNvPr id="14345" name="Line 11"/>
            <p:cNvSpPr>
              <a:spLocks noChangeShapeType="1"/>
            </p:cNvSpPr>
            <p:nvPr/>
          </p:nvSpPr>
          <p:spPr bwMode="auto">
            <a:xfrm flipH="1">
              <a:off x="2832" y="2064"/>
              <a:ext cx="576" cy="0"/>
            </a:xfrm>
            <a:prstGeom prst="line">
              <a:avLst/>
            </a:prstGeom>
            <a:noFill/>
            <a:ln w="508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6" name="Oval 12"/>
            <p:cNvSpPr>
              <a:spLocks noChangeArrowheads="1"/>
            </p:cNvSpPr>
            <p:nvPr/>
          </p:nvSpPr>
          <p:spPr bwMode="auto">
            <a:xfrm>
              <a:off x="2064" y="1968"/>
              <a:ext cx="816" cy="384"/>
            </a:xfrm>
            <a:prstGeom prst="ellipse">
              <a:avLst/>
            </a:prstGeom>
            <a:noFill/>
            <a:ln w="5080" algn="ctr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</p:grpSp>
      <p:sp>
        <p:nvSpPr>
          <p:cNvPr id="113678" name="Text Box 14"/>
          <p:cNvSpPr txBox="1">
            <a:spLocks noChangeArrowheads="1"/>
          </p:cNvSpPr>
          <p:nvPr/>
        </p:nvSpPr>
        <p:spPr bwMode="auto">
          <a:xfrm>
            <a:off x="5410200" y="4129087"/>
            <a:ext cx="3733800" cy="846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>
                <a:solidFill>
                  <a:srgbClr val="FF3300"/>
                </a:solidFill>
              </a:rPr>
              <a:t>Also, sometimes estimated as:</a:t>
            </a:r>
          </a:p>
          <a:p>
            <a:pPr eaLnBrk="0" hangingPunct="0">
              <a:spcBef>
                <a:spcPct val="50000"/>
              </a:spcBef>
            </a:pPr>
            <a:r>
              <a:rPr lang="en-US" sz="1400" b="1">
                <a:solidFill>
                  <a:srgbClr val="FF3300"/>
                </a:solidFill>
              </a:rPr>
              <a:t>BPFI = N</a:t>
            </a:r>
            <a:r>
              <a:rPr lang="en-US" sz="1400" b="1" baseline="-25000">
                <a:solidFill>
                  <a:srgbClr val="FF3300"/>
                </a:solidFill>
              </a:rPr>
              <a:t>B</a:t>
            </a:r>
            <a:r>
              <a:rPr lang="en-US" sz="1400" b="1">
                <a:solidFill>
                  <a:srgbClr val="FF3300"/>
                </a:solidFill>
              </a:rPr>
              <a:t>/2 + 1.2</a:t>
            </a:r>
          </a:p>
          <a:p>
            <a:pPr eaLnBrk="0" hangingPunct="0"/>
            <a:r>
              <a:rPr lang="en-US" sz="1400" b="1">
                <a:solidFill>
                  <a:srgbClr val="FF3300"/>
                </a:solidFill>
              </a:rPr>
              <a:t>BPFO = N</a:t>
            </a:r>
            <a:r>
              <a:rPr lang="en-US" sz="1400" b="1" baseline="-25000">
                <a:solidFill>
                  <a:srgbClr val="FF3300"/>
                </a:solidFill>
              </a:rPr>
              <a:t>B</a:t>
            </a:r>
            <a:r>
              <a:rPr lang="en-US" sz="1400" b="1">
                <a:solidFill>
                  <a:srgbClr val="FF3300"/>
                </a:solidFill>
              </a:rPr>
              <a:t>/2 - 1.2</a:t>
            </a:r>
          </a:p>
        </p:txBody>
      </p:sp>
      <p:sp>
        <p:nvSpPr>
          <p:cNvPr id="14342" name="Slide Number Placeholder 8"/>
          <p:cNvSpPr>
            <a:spLocks noGrp="1"/>
          </p:cNvSpPr>
          <p:nvPr>
            <p:ph type="sldNum" sz="quarter" idx="12"/>
          </p:nvPr>
        </p:nvSpPr>
        <p:spPr bwMode="auto">
          <a:xfrm>
            <a:off x="0" y="6453188"/>
            <a:ext cx="19050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699468B1-D8E5-477D-967C-B6CD959562C1}" type="slidenum">
              <a:rPr lang="en-US" smtClean="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rPr>
              <a:pPr algn="l"/>
              <a:t>12</a:t>
            </a:fld>
            <a:endParaRPr lang="en-US" smtClean="0">
              <a:solidFill>
                <a:schemeClr val="bg1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709988" y="5556250"/>
            <a:ext cx="36306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B0F0"/>
                </a:solidFill>
              </a:rPr>
              <a:t>Non-Synchronous Frequencies</a:t>
            </a:r>
          </a:p>
        </p:txBody>
      </p:sp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8" y="6315173"/>
            <a:ext cx="16002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6640218" y="6355958"/>
            <a:ext cx="2455863" cy="46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fld id="{95990F28-EF56-40AF-B6C1-2CF755EA3890}" type="slidenum">
              <a:rPr lang="en-US" sz="900"/>
              <a:pPr algn="r">
                <a:lnSpc>
                  <a:spcPct val="90000"/>
                </a:lnSpc>
              </a:pPr>
              <a:t>12</a:t>
            </a:fld>
            <a:r>
              <a:rPr lang="en-US" sz="900" dirty="0"/>
              <a:t> 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VI –Southern Indiana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10/03/2013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7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46529"/>
            <a:ext cx="8229600" cy="1143000"/>
          </a:xfrm>
        </p:spPr>
        <p:txBody>
          <a:bodyPr anchor="t"/>
          <a:lstStyle/>
          <a:p>
            <a:r>
              <a:rPr lang="en-US" sz="40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What Are The Typical Failure Stages?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5925" y="1295400"/>
            <a:ext cx="8229600" cy="4267200"/>
          </a:xfrm>
        </p:spPr>
        <p:txBody>
          <a:bodyPr/>
          <a:lstStyle/>
          <a:p>
            <a:r>
              <a:rPr lang="en-US" sz="26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STAGE 1:</a:t>
            </a:r>
          </a:p>
          <a:p>
            <a:pPr lvl="1"/>
            <a:r>
              <a:rPr lang="en-US" sz="2600" dirty="0" smtClean="0">
                <a:solidFill>
                  <a:srgbClr val="0070C0"/>
                </a:solidFill>
                <a:ea typeface="ＭＳ Ｐゴシック"/>
              </a:rPr>
              <a:t>Presence of ultrasonic frequencies (typically well above 5KHz) that are barely detectable.</a:t>
            </a:r>
          </a:p>
          <a:p>
            <a:pPr lvl="1"/>
            <a:r>
              <a:rPr lang="en-US" sz="2600" dirty="0" smtClean="0">
                <a:solidFill>
                  <a:srgbClr val="0070C0"/>
                </a:solidFill>
                <a:ea typeface="ＭＳ Ｐゴシック"/>
              </a:rPr>
              <a:t>Very low amplitudes appearing in the acceleration measurement.</a:t>
            </a:r>
          </a:p>
          <a:p>
            <a:pPr lvl="1"/>
            <a:r>
              <a:rPr lang="en-US" sz="2600" dirty="0" smtClean="0">
                <a:solidFill>
                  <a:srgbClr val="0070C0"/>
                </a:solidFill>
                <a:ea typeface="ＭＳ Ｐゴシック"/>
              </a:rPr>
              <a:t>L</a:t>
            </a:r>
            <a:r>
              <a:rPr lang="en-US" sz="2600" baseline="-25000" dirty="0" smtClean="0">
                <a:solidFill>
                  <a:srgbClr val="0070C0"/>
                </a:solidFill>
                <a:ea typeface="ＭＳ Ｐゴシック"/>
              </a:rPr>
              <a:t>10</a:t>
            </a:r>
            <a:r>
              <a:rPr lang="en-US" sz="2600" dirty="0" smtClean="0">
                <a:solidFill>
                  <a:srgbClr val="0070C0"/>
                </a:solidFill>
                <a:ea typeface="ＭＳ Ｐゴシック"/>
              </a:rPr>
              <a:t> life remaining at this point is </a:t>
            </a:r>
            <a:r>
              <a:rPr lang="en-US" sz="2600" b="1" dirty="0" smtClean="0">
                <a:solidFill>
                  <a:srgbClr val="0070C0"/>
                </a:solidFill>
                <a:ea typeface="ＭＳ Ｐゴシック"/>
              </a:rPr>
              <a:t>10-20%</a:t>
            </a:r>
            <a:endParaRPr lang="en-US" sz="2600" dirty="0" smtClean="0">
              <a:solidFill>
                <a:srgbClr val="0070C0"/>
              </a:solidFill>
              <a:ea typeface="ＭＳ Ｐゴシック"/>
            </a:endParaRPr>
          </a:p>
          <a:p>
            <a:pPr lvl="1"/>
            <a:r>
              <a:rPr lang="en-US" sz="2600" dirty="0" smtClean="0">
                <a:solidFill>
                  <a:srgbClr val="0070C0"/>
                </a:solidFill>
                <a:ea typeface="ＭＳ Ｐゴシック"/>
              </a:rPr>
              <a:t>Lubricate and monitor.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590800" y="4683125"/>
            <a:ext cx="3962400" cy="1565275"/>
            <a:chOff x="1440" y="3046"/>
            <a:chExt cx="2496" cy="986"/>
          </a:xfrm>
        </p:grpSpPr>
        <p:pic>
          <p:nvPicPr>
            <p:cNvPr id="15366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40" y="3046"/>
              <a:ext cx="2496" cy="967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</p:spPr>
        </p:pic>
        <p:sp>
          <p:nvSpPr>
            <p:cNvPr id="15367" name="Oval 5"/>
            <p:cNvSpPr>
              <a:spLocks noChangeArrowheads="1"/>
            </p:cNvSpPr>
            <p:nvPr/>
          </p:nvSpPr>
          <p:spPr bwMode="auto">
            <a:xfrm>
              <a:off x="2784" y="3744"/>
              <a:ext cx="432" cy="288"/>
            </a:xfrm>
            <a:prstGeom prst="ellipse">
              <a:avLst/>
            </a:prstGeom>
            <a:noFill/>
            <a:ln w="5080" algn="ctr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</p:grpSp>
      <p:sp>
        <p:nvSpPr>
          <p:cNvPr id="15365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0" y="6453188"/>
            <a:ext cx="19050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18AD46B2-CCB3-4A5B-B37F-D71F4C4DE0B6}" type="slidenum">
              <a:rPr lang="en-US" smtClean="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rPr>
              <a:pPr algn="l"/>
              <a:t>13</a:t>
            </a:fld>
            <a:endParaRPr lang="en-US" smtClean="0">
              <a:solidFill>
                <a:schemeClr val="bg1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8" y="6315173"/>
            <a:ext cx="16002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6640218" y="6355958"/>
            <a:ext cx="2455863" cy="46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fld id="{95990F28-EF56-40AF-B6C1-2CF755EA3890}" type="slidenum">
              <a:rPr lang="en-US" sz="900"/>
              <a:pPr algn="r">
                <a:lnSpc>
                  <a:spcPct val="90000"/>
                </a:lnSpc>
              </a:pPr>
              <a:t>13</a:t>
            </a:fld>
            <a:r>
              <a:rPr lang="en-US" sz="900" dirty="0"/>
              <a:t> 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VI –Southern Indiana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10/03/2013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 anchor="t"/>
          <a:lstStyle/>
          <a:p>
            <a:r>
              <a:rPr lang="en-US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Typical Failure Stages?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7762875" cy="4267200"/>
          </a:xfrm>
        </p:spPr>
        <p:txBody>
          <a:bodyPr/>
          <a:lstStyle/>
          <a:p>
            <a:r>
              <a:rPr lang="en-US" sz="26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STAGE 2:</a:t>
            </a:r>
          </a:p>
          <a:p>
            <a:pPr lvl="1"/>
            <a:r>
              <a:rPr lang="en-US" sz="2600" dirty="0" smtClean="0">
                <a:solidFill>
                  <a:srgbClr val="0070C0"/>
                </a:solidFill>
                <a:ea typeface="ＭＳ Ｐゴシック"/>
              </a:rPr>
              <a:t>More ringing occurring, and presence of frequencies of 500HZ to 5KHz.</a:t>
            </a:r>
          </a:p>
          <a:p>
            <a:pPr lvl="1"/>
            <a:r>
              <a:rPr lang="en-US" sz="2600" dirty="0" smtClean="0">
                <a:solidFill>
                  <a:srgbClr val="0070C0"/>
                </a:solidFill>
                <a:ea typeface="ＭＳ Ｐゴシック"/>
              </a:rPr>
              <a:t>Fault frequencies show up with modulation (sidebands).</a:t>
            </a:r>
          </a:p>
          <a:p>
            <a:pPr lvl="1"/>
            <a:r>
              <a:rPr lang="en-US" sz="2600" dirty="0" smtClean="0">
                <a:solidFill>
                  <a:srgbClr val="0070C0"/>
                </a:solidFill>
                <a:ea typeface="ＭＳ Ｐゴシック"/>
              </a:rPr>
              <a:t>Time waveform of acceleration shows impacting (flat-topped or notched).</a:t>
            </a:r>
          </a:p>
          <a:p>
            <a:pPr lvl="1"/>
            <a:r>
              <a:rPr lang="en-US" sz="2600" dirty="0" smtClean="0">
                <a:solidFill>
                  <a:srgbClr val="0070C0"/>
                </a:solidFill>
                <a:ea typeface="ＭＳ Ｐゴシック"/>
              </a:rPr>
              <a:t>L</a:t>
            </a:r>
            <a:r>
              <a:rPr lang="en-US" sz="2600" baseline="-25000" dirty="0" smtClean="0">
                <a:solidFill>
                  <a:srgbClr val="0070C0"/>
                </a:solidFill>
                <a:ea typeface="ＭＳ Ｐゴシック"/>
              </a:rPr>
              <a:t>10  </a:t>
            </a:r>
            <a:r>
              <a:rPr lang="en-US" sz="2600" dirty="0" smtClean="0">
                <a:solidFill>
                  <a:srgbClr val="0070C0"/>
                </a:solidFill>
                <a:ea typeface="ＭＳ Ｐゴシック"/>
              </a:rPr>
              <a:t>bearing life down to </a:t>
            </a:r>
            <a:r>
              <a:rPr lang="en-US" sz="2600" b="1" dirty="0" smtClean="0">
                <a:solidFill>
                  <a:srgbClr val="0070C0"/>
                </a:solidFill>
                <a:ea typeface="ＭＳ Ｐゴシック"/>
              </a:rPr>
              <a:t>5-10%</a:t>
            </a:r>
            <a:endParaRPr lang="en-US" sz="2600" dirty="0" smtClean="0">
              <a:solidFill>
                <a:srgbClr val="0070C0"/>
              </a:solidFill>
              <a:ea typeface="ＭＳ Ｐゴシック"/>
            </a:endParaRPr>
          </a:p>
          <a:p>
            <a:pPr lvl="1"/>
            <a:r>
              <a:rPr lang="en-US" sz="2600" dirty="0" smtClean="0">
                <a:solidFill>
                  <a:srgbClr val="0070C0"/>
                </a:solidFill>
                <a:ea typeface="ＭＳ Ｐゴシック"/>
              </a:rPr>
              <a:t>Lubricate and monitor.</a:t>
            </a: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0" y="6453188"/>
            <a:ext cx="19050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C74EF282-2CD7-4944-B3C8-C9260351ED21}" type="slidenum">
              <a:rPr lang="en-US" smtClean="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rPr>
              <a:pPr algn="l"/>
              <a:t>14</a:t>
            </a:fld>
            <a:endParaRPr lang="en-US" smtClean="0">
              <a:solidFill>
                <a:schemeClr val="bg1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8" y="6315173"/>
            <a:ext cx="16002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6640218" y="6355958"/>
            <a:ext cx="2455863" cy="46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fld id="{95990F28-EF56-40AF-B6C1-2CF755EA3890}" type="slidenum">
              <a:rPr lang="en-US" sz="900"/>
              <a:pPr algn="r">
                <a:lnSpc>
                  <a:spcPct val="90000"/>
                </a:lnSpc>
              </a:pPr>
              <a:t>14</a:t>
            </a:fld>
            <a:r>
              <a:rPr lang="en-US" sz="900" dirty="0"/>
              <a:t> 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VI –Southern Indiana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10/03/2013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4459"/>
            <a:ext cx="8229601" cy="1143000"/>
          </a:xfrm>
        </p:spPr>
        <p:txBody>
          <a:bodyPr anchor="t"/>
          <a:lstStyle/>
          <a:p>
            <a:r>
              <a:rPr lang="en-US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Typical Failure Stages?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3538" y="1524000"/>
            <a:ext cx="8229600" cy="4267200"/>
          </a:xfrm>
        </p:spPr>
        <p:txBody>
          <a:bodyPr/>
          <a:lstStyle/>
          <a:p>
            <a:r>
              <a:rPr lang="en-US" sz="26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STAGE 3:</a:t>
            </a:r>
          </a:p>
          <a:p>
            <a:pPr lvl="1"/>
            <a:r>
              <a:rPr lang="en-US" sz="2600" dirty="0" smtClean="0">
                <a:solidFill>
                  <a:srgbClr val="0070C0"/>
                </a:solidFill>
                <a:ea typeface="ＭＳ Ｐゴシック"/>
              </a:rPr>
              <a:t>Energy spreads more down the spectrum.</a:t>
            </a:r>
          </a:p>
          <a:p>
            <a:pPr lvl="1"/>
            <a:r>
              <a:rPr lang="en-US" sz="2600" dirty="0" smtClean="0">
                <a:solidFill>
                  <a:srgbClr val="0070C0"/>
                </a:solidFill>
                <a:ea typeface="ＭＳ Ｐゴシック"/>
              </a:rPr>
              <a:t>Defect frequencies begin to be more prominent.</a:t>
            </a:r>
          </a:p>
          <a:p>
            <a:pPr lvl="1"/>
            <a:r>
              <a:rPr lang="en-US" sz="2600" dirty="0" smtClean="0">
                <a:solidFill>
                  <a:srgbClr val="0070C0"/>
                </a:solidFill>
                <a:ea typeface="ＭＳ Ｐゴシック"/>
              </a:rPr>
              <a:t>More harmonics and sidebands show up.</a:t>
            </a:r>
          </a:p>
          <a:p>
            <a:pPr lvl="1"/>
            <a:r>
              <a:rPr lang="en-US" sz="2600" smtClean="0">
                <a:solidFill>
                  <a:srgbClr val="0070C0"/>
                </a:solidFill>
                <a:ea typeface="ＭＳ Ｐゴシック"/>
              </a:rPr>
              <a:t>Wear tends </a:t>
            </a:r>
            <a:r>
              <a:rPr lang="en-US" sz="2600" dirty="0" smtClean="0">
                <a:solidFill>
                  <a:srgbClr val="0070C0"/>
                </a:solidFill>
                <a:ea typeface="ＭＳ Ｐゴシック"/>
              </a:rPr>
              <a:t>to flatten out peaks and patterns.</a:t>
            </a:r>
          </a:p>
          <a:p>
            <a:pPr lvl="1"/>
            <a:r>
              <a:rPr lang="en-US" sz="2600" dirty="0" smtClean="0">
                <a:solidFill>
                  <a:srgbClr val="0070C0"/>
                </a:solidFill>
                <a:ea typeface="ＭＳ Ｐゴシック"/>
              </a:rPr>
              <a:t>Bearing temperature increase is now apparent.</a:t>
            </a:r>
          </a:p>
          <a:p>
            <a:pPr lvl="1"/>
            <a:r>
              <a:rPr lang="en-US" sz="2600" i="1" dirty="0" smtClean="0">
                <a:solidFill>
                  <a:srgbClr val="0070C0"/>
                </a:solidFill>
                <a:ea typeface="ＭＳ Ｐゴシック"/>
              </a:rPr>
              <a:t>It is time to order parts and start an action plan!</a:t>
            </a:r>
          </a:p>
          <a:p>
            <a:pPr lvl="1"/>
            <a:r>
              <a:rPr lang="en-US" sz="2600" dirty="0" smtClean="0">
                <a:solidFill>
                  <a:srgbClr val="0070C0"/>
                </a:solidFill>
                <a:ea typeface="ＭＳ Ｐゴシック"/>
              </a:rPr>
              <a:t>L</a:t>
            </a:r>
            <a:r>
              <a:rPr lang="en-US" sz="2600" baseline="-25000" dirty="0" smtClean="0">
                <a:solidFill>
                  <a:srgbClr val="0070C0"/>
                </a:solidFill>
                <a:ea typeface="ＭＳ Ｐゴシック"/>
              </a:rPr>
              <a:t>10 </a:t>
            </a:r>
            <a:r>
              <a:rPr lang="en-US" sz="2600" dirty="0" smtClean="0">
                <a:solidFill>
                  <a:srgbClr val="0070C0"/>
                </a:solidFill>
                <a:ea typeface="ＭＳ Ｐゴシック"/>
              </a:rPr>
              <a:t>bearing life is now </a:t>
            </a:r>
            <a:r>
              <a:rPr lang="en-US" sz="2600" b="1" dirty="0" smtClean="0">
                <a:solidFill>
                  <a:srgbClr val="0070C0"/>
                </a:solidFill>
                <a:ea typeface="ＭＳ Ｐゴシック"/>
              </a:rPr>
              <a:t>5% or less</a:t>
            </a:r>
            <a:r>
              <a:rPr lang="en-US" sz="2600" dirty="0" smtClean="0">
                <a:solidFill>
                  <a:srgbClr val="0070C0"/>
                </a:solidFill>
                <a:ea typeface="ＭＳ Ｐゴシック"/>
              </a:rPr>
              <a:t>.</a:t>
            </a: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0" y="6453188"/>
            <a:ext cx="19050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79F877AB-AA0C-4C99-A851-EB2A09FA3865}" type="slidenum">
              <a:rPr lang="en-US" smtClean="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rPr>
              <a:pPr algn="l"/>
              <a:t>15</a:t>
            </a:fld>
            <a:endParaRPr lang="en-US" smtClean="0">
              <a:solidFill>
                <a:schemeClr val="bg1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8" y="6315173"/>
            <a:ext cx="16002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6640218" y="6355958"/>
            <a:ext cx="2455863" cy="46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fld id="{95990F28-EF56-40AF-B6C1-2CF755EA3890}" type="slidenum">
              <a:rPr lang="en-US" sz="900"/>
              <a:pPr algn="r">
                <a:lnSpc>
                  <a:spcPct val="90000"/>
                </a:lnSpc>
              </a:pPr>
              <a:t>15</a:t>
            </a:fld>
            <a:r>
              <a:rPr lang="en-US" sz="900" dirty="0"/>
              <a:t> 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VI –Southern Indiana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10/03/2013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4459"/>
            <a:ext cx="8229600" cy="1143000"/>
          </a:xfrm>
        </p:spPr>
        <p:txBody>
          <a:bodyPr anchor="t"/>
          <a:lstStyle/>
          <a:p>
            <a:r>
              <a:rPr lang="en-US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Typical Failure Stages?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229600" cy="4267200"/>
          </a:xfrm>
        </p:spPr>
        <p:txBody>
          <a:bodyPr/>
          <a:lstStyle/>
          <a:p>
            <a:r>
              <a:rPr lang="en-US" sz="26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STAGE 4:</a:t>
            </a:r>
          </a:p>
          <a:p>
            <a:pPr lvl="1"/>
            <a:r>
              <a:rPr lang="en-US" sz="2600" dirty="0" smtClean="0">
                <a:solidFill>
                  <a:srgbClr val="0070C0"/>
                </a:solidFill>
                <a:ea typeface="ＭＳ Ｐゴシック"/>
              </a:rPr>
              <a:t>1X energy begins to increase as clearance is quite noticeable.</a:t>
            </a:r>
          </a:p>
          <a:p>
            <a:pPr lvl="1"/>
            <a:r>
              <a:rPr lang="en-US" sz="2600" dirty="0" smtClean="0">
                <a:solidFill>
                  <a:srgbClr val="0070C0"/>
                </a:solidFill>
                <a:ea typeface="ＭＳ Ｐゴシック"/>
              </a:rPr>
              <a:t>Broadband spectral noise is evident by a raised noise floor.</a:t>
            </a:r>
          </a:p>
          <a:p>
            <a:pPr lvl="1"/>
            <a:r>
              <a:rPr lang="en-US" sz="2600" dirty="0" smtClean="0">
                <a:solidFill>
                  <a:srgbClr val="0070C0"/>
                </a:solidFill>
                <a:ea typeface="ＭＳ Ｐゴシック"/>
              </a:rPr>
              <a:t>Failure is eminent!</a:t>
            </a:r>
          </a:p>
          <a:p>
            <a:pPr lvl="1"/>
            <a:r>
              <a:rPr lang="en-US" sz="2600" dirty="0" smtClean="0">
                <a:solidFill>
                  <a:srgbClr val="0070C0"/>
                </a:solidFill>
                <a:ea typeface="ＭＳ Ｐゴシック"/>
              </a:rPr>
              <a:t>L</a:t>
            </a:r>
            <a:r>
              <a:rPr lang="en-US" sz="2600" baseline="-25000" dirty="0" smtClean="0">
                <a:solidFill>
                  <a:srgbClr val="0070C0"/>
                </a:solidFill>
                <a:ea typeface="ＭＳ Ｐゴシック"/>
              </a:rPr>
              <a:t>10 </a:t>
            </a:r>
            <a:r>
              <a:rPr lang="en-US" sz="2600" dirty="0" smtClean="0">
                <a:solidFill>
                  <a:srgbClr val="0070C0"/>
                </a:solidFill>
                <a:ea typeface="ＭＳ Ｐゴシック"/>
              </a:rPr>
              <a:t>life has </a:t>
            </a:r>
            <a:r>
              <a:rPr lang="en-US" sz="2600" b="1" dirty="0" smtClean="0">
                <a:solidFill>
                  <a:srgbClr val="0070C0"/>
                </a:solidFill>
                <a:ea typeface="ＭＳ Ｐゴシック"/>
              </a:rPr>
              <a:t>1% </a:t>
            </a:r>
            <a:r>
              <a:rPr lang="en-US" sz="2600" dirty="0" smtClean="0">
                <a:solidFill>
                  <a:srgbClr val="0070C0"/>
                </a:solidFill>
                <a:ea typeface="ＭＳ Ｐゴシック"/>
              </a:rPr>
              <a:t>remaining at best</a:t>
            </a:r>
          </a:p>
          <a:p>
            <a:pPr lvl="1"/>
            <a:r>
              <a:rPr lang="en-US" sz="2600" b="1" dirty="0" smtClean="0">
                <a:solidFill>
                  <a:srgbClr val="0070C0"/>
                </a:solidFill>
                <a:ea typeface="ＭＳ Ｐゴシック"/>
              </a:rPr>
              <a:t>Replace immediately</a:t>
            </a:r>
            <a:r>
              <a:rPr lang="en-US" sz="2600" dirty="0" smtClean="0">
                <a:solidFill>
                  <a:srgbClr val="0070C0"/>
                </a:solidFill>
                <a:ea typeface="ＭＳ Ｐゴシック"/>
              </a:rPr>
              <a:t>.</a:t>
            </a: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0" y="6453188"/>
            <a:ext cx="19050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E533FCAC-EDEA-4025-9E63-68F910FEFA90}" type="slidenum">
              <a:rPr lang="en-US" smtClean="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rPr>
              <a:pPr algn="l"/>
              <a:t>16</a:t>
            </a:fld>
            <a:endParaRPr lang="en-US" smtClean="0">
              <a:solidFill>
                <a:schemeClr val="bg1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8" y="6315173"/>
            <a:ext cx="16002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6640218" y="6355958"/>
            <a:ext cx="2455863" cy="46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fld id="{95990F28-EF56-40AF-B6C1-2CF755EA3890}" type="slidenum">
              <a:rPr lang="en-US" sz="900"/>
              <a:pPr algn="r">
                <a:lnSpc>
                  <a:spcPct val="90000"/>
                </a:lnSpc>
              </a:pPr>
              <a:t>16</a:t>
            </a:fld>
            <a:r>
              <a:rPr lang="en-US" sz="900" dirty="0"/>
              <a:t> 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VI –Southern Indiana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10/03/2013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228600"/>
            <a:ext cx="8229601" cy="1143000"/>
          </a:xfrm>
        </p:spPr>
        <p:txBody>
          <a:bodyPr anchor="t"/>
          <a:lstStyle/>
          <a:p>
            <a:r>
              <a:rPr lang="en-US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What Do The Experts Say?</a:t>
            </a:r>
          </a:p>
        </p:txBody>
      </p:sp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0" y="6453188"/>
            <a:ext cx="19050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35F77FF5-511B-4F90-9799-BB9CCBA7CDC1}" type="slidenum">
              <a:rPr lang="en-US" smtClean="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rPr>
              <a:pPr algn="l"/>
              <a:t>17</a:t>
            </a:fld>
            <a:endParaRPr lang="en-US" smtClean="0">
              <a:solidFill>
                <a:schemeClr val="bg1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8" y="6315173"/>
            <a:ext cx="16002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974725" y="1295400"/>
            <a:ext cx="7178675" cy="4724400"/>
            <a:chOff x="914400" y="1295400"/>
            <a:chExt cx="7178675" cy="4724400"/>
          </a:xfrm>
        </p:grpSpPr>
        <p:grpSp>
          <p:nvGrpSpPr>
            <p:cNvPr id="2" name="Group 6"/>
            <p:cNvGrpSpPr>
              <a:grpSpLocks/>
            </p:cNvGrpSpPr>
            <p:nvPr/>
          </p:nvGrpSpPr>
          <p:grpSpPr bwMode="auto">
            <a:xfrm>
              <a:off x="1066800" y="1295400"/>
              <a:ext cx="6567488" cy="4613275"/>
              <a:chOff x="960" y="720"/>
              <a:chExt cx="4320" cy="3321"/>
            </a:xfrm>
          </p:grpSpPr>
          <p:pic>
            <p:nvPicPr>
              <p:cNvPr id="19464" name="Picture 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960" y="720"/>
                <a:ext cx="3360" cy="32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465" name="Text Box 5"/>
              <p:cNvSpPr txBox="1">
                <a:spLocks noChangeArrowheads="1"/>
              </p:cNvSpPr>
              <p:nvPr/>
            </p:nvSpPr>
            <p:spPr bwMode="auto">
              <a:xfrm>
                <a:off x="1776" y="3819"/>
                <a:ext cx="3504" cy="222"/>
              </a:xfrm>
              <a:prstGeom prst="rect">
                <a:avLst/>
              </a:prstGeom>
              <a:noFill/>
              <a:ln w="5080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400"/>
                  <a:t>Courtesy of Technical Associates of Charlotte ©</a:t>
                </a:r>
              </a:p>
            </p:txBody>
          </p:sp>
        </p:grpSp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5257800" y="1295400"/>
              <a:ext cx="2835275" cy="1171575"/>
              <a:chOff x="5049673" y="1749272"/>
              <a:chExt cx="2835397" cy="1171352"/>
            </a:xfrm>
          </p:grpSpPr>
          <p:sp>
            <p:nvSpPr>
              <p:cNvPr id="19462" name="TextBox 6"/>
              <p:cNvSpPr txBox="1">
                <a:spLocks noChangeArrowheads="1"/>
              </p:cNvSpPr>
              <p:nvPr/>
            </p:nvSpPr>
            <p:spPr bwMode="auto">
              <a:xfrm>
                <a:off x="5635628" y="1749272"/>
                <a:ext cx="2249442" cy="923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i="1">
                    <a:solidFill>
                      <a:srgbClr val="FF0000"/>
                    </a:solidFill>
                  </a:rPr>
                  <a:t>ultrasonic</a:t>
                </a:r>
              </a:p>
              <a:p>
                <a:r>
                  <a:rPr lang="en-US">
                    <a:solidFill>
                      <a:srgbClr val="FF0000"/>
                    </a:solidFill>
                  </a:rPr>
                  <a:t>impacts and ringing </a:t>
                </a:r>
              </a:p>
              <a:p>
                <a:r>
                  <a:rPr lang="en-US">
                    <a:solidFill>
                      <a:srgbClr val="FF0000"/>
                    </a:solidFill>
                  </a:rPr>
                  <a:t>present</a:t>
                </a:r>
              </a:p>
            </p:txBody>
          </p:sp>
          <p:cxnSp>
            <p:nvCxnSpPr>
              <p:cNvPr id="9" name="Straight Arrow Connector 8"/>
              <p:cNvCxnSpPr/>
              <p:nvPr/>
            </p:nvCxnSpPr>
            <p:spPr>
              <a:xfrm rot="5400000">
                <a:off x="4970381" y="2255520"/>
                <a:ext cx="744395" cy="58581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Rectangle 14"/>
            <p:cNvSpPr/>
            <p:nvPr/>
          </p:nvSpPr>
          <p:spPr>
            <a:xfrm>
              <a:off x="914400" y="4800600"/>
              <a:ext cx="228600" cy="1219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6640218" y="6355958"/>
            <a:ext cx="2455863" cy="46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fld id="{95990F28-EF56-40AF-B6C1-2CF755EA3890}" type="slidenum">
              <a:rPr lang="en-US" sz="900"/>
              <a:pPr algn="r">
                <a:lnSpc>
                  <a:spcPct val="90000"/>
                </a:lnSpc>
              </a:pPr>
              <a:t>17</a:t>
            </a:fld>
            <a:r>
              <a:rPr lang="en-US" sz="900" dirty="0"/>
              <a:t> 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VI –Southern Indiana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10/03/2013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1" cy="1143000"/>
          </a:xfrm>
        </p:spPr>
        <p:txBody>
          <a:bodyPr anchor="t"/>
          <a:lstStyle/>
          <a:p>
            <a:r>
              <a:rPr lang="en-US" sz="40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What Causes This Vibration Energy?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229600" cy="4267200"/>
          </a:xfrm>
        </p:spPr>
        <p:txBody>
          <a:bodyPr/>
          <a:lstStyle/>
          <a:p>
            <a:r>
              <a:rPr lang="en-US" sz="24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Contact between two metal surfaces.</a:t>
            </a:r>
          </a:p>
          <a:p>
            <a:r>
              <a:rPr lang="en-US" sz="24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A shock (or pressure) wave is created.</a:t>
            </a:r>
          </a:p>
          <a:p>
            <a:pPr lvl="1"/>
            <a:r>
              <a:rPr lang="en-US" sz="2400" dirty="0" smtClean="0">
                <a:solidFill>
                  <a:srgbClr val="0070C0"/>
                </a:solidFill>
                <a:ea typeface="ＭＳ Ｐゴシック"/>
              </a:rPr>
              <a:t>Analogy is the wave set up by an earthquake or tsunami.</a:t>
            </a:r>
          </a:p>
          <a:p>
            <a:pPr lvl="1"/>
            <a:r>
              <a:rPr lang="en-US" sz="2400" dirty="0" smtClean="0">
                <a:solidFill>
                  <a:srgbClr val="0070C0"/>
                </a:solidFill>
                <a:ea typeface="ＭＳ Ｐゴシック"/>
              </a:rPr>
              <a:t>A ripple from a pebble tossed in a pond is another example.</a:t>
            </a:r>
          </a:p>
          <a:p>
            <a:r>
              <a:rPr lang="en-US" sz="24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Resulting signal propagates through the metal surfaces when there are no air gaps to filter (good metal-to-metal contact).</a:t>
            </a:r>
          </a:p>
          <a:p>
            <a:pPr>
              <a:buFontTx/>
              <a:buNone/>
            </a:pPr>
            <a:endParaRPr lang="en-US" sz="2400" dirty="0" smtClean="0">
              <a:solidFill>
                <a:srgbClr val="0070C0"/>
              </a:solidFill>
              <a:ea typeface="ＭＳ Ｐゴシック"/>
              <a:cs typeface="ＭＳ Ｐゴシック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625600" y="4205287"/>
            <a:ext cx="1263650" cy="1804988"/>
            <a:chOff x="660" y="2400"/>
            <a:chExt cx="1308" cy="1824"/>
          </a:xfrm>
        </p:grpSpPr>
        <p:pic>
          <p:nvPicPr>
            <p:cNvPr id="20490" name="Picture 9" descr="Beari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60" y="2400"/>
              <a:ext cx="1308" cy="1824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</p:spPr>
        </p:pic>
        <p:sp>
          <p:nvSpPr>
            <p:cNvPr id="20491" name="Line 10"/>
            <p:cNvSpPr>
              <a:spLocks noChangeShapeType="1"/>
            </p:cNvSpPr>
            <p:nvPr/>
          </p:nvSpPr>
          <p:spPr bwMode="auto">
            <a:xfrm flipH="1" flipV="1">
              <a:off x="1296" y="3456"/>
              <a:ext cx="144" cy="24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2" name="Oval 11"/>
            <p:cNvSpPr>
              <a:spLocks noChangeArrowheads="1"/>
            </p:cNvSpPr>
            <p:nvPr/>
          </p:nvSpPr>
          <p:spPr bwMode="auto">
            <a:xfrm>
              <a:off x="1268" y="3424"/>
              <a:ext cx="48" cy="48"/>
            </a:xfrm>
            <a:prstGeom prst="ellipse">
              <a:avLst/>
            </a:prstGeom>
            <a:solidFill>
              <a:srgbClr val="FF3300"/>
            </a:solidFill>
            <a:ln w="9525" algn="ctr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3402012" y="4630737"/>
            <a:ext cx="3956050" cy="1338263"/>
            <a:chOff x="2303" y="2520"/>
            <a:chExt cx="2976" cy="1240"/>
          </a:xfrm>
        </p:grpSpPr>
        <p:pic>
          <p:nvPicPr>
            <p:cNvPr id="20488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03" y="2520"/>
              <a:ext cx="2976" cy="1240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</p:spPr>
        </p:pic>
        <p:sp>
          <p:nvSpPr>
            <p:cNvPr id="20489" name="AutoShape 13"/>
            <p:cNvSpPr>
              <a:spLocks noChangeArrowheads="1"/>
            </p:cNvSpPr>
            <p:nvPr/>
          </p:nvSpPr>
          <p:spPr bwMode="auto">
            <a:xfrm>
              <a:off x="3248" y="2976"/>
              <a:ext cx="528" cy="144"/>
            </a:xfrm>
            <a:prstGeom prst="rightArrow">
              <a:avLst>
                <a:gd name="adj1" fmla="val 50000"/>
                <a:gd name="adj2" fmla="val 91667"/>
              </a:avLst>
            </a:prstGeom>
            <a:solidFill>
              <a:schemeClr val="bg1"/>
            </a:solidFill>
            <a:ln w="9525" algn="ctr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</p:grpSp>
      <p:pic>
        <p:nvPicPr>
          <p:cNvPr id="88081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43575" y="1184275"/>
            <a:ext cx="1343025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7" name="Slide Number Placeholder 11"/>
          <p:cNvSpPr>
            <a:spLocks noGrp="1"/>
          </p:cNvSpPr>
          <p:nvPr>
            <p:ph type="sldNum" sz="quarter" idx="12"/>
          </p:nvPr>
        </p:nvSpPr>
        <p:spPr bwMode="auto">
          <a:xfrm>
            <a:off x="0" y="6453188"/>
            <a:ext cx="19050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6CC1D8BA-688E-4302-93A0-6D5B7CD94BAE}" type="slidenum">
              <a:rPr lang="en-US" smtClean="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rPr>
              <a:pPr algn="l"/>
              <a:t>18</a:t>
            </a:fld>
            <a:endParaRPr lang="en-US" smtClean="0">
              <a:solidFill>
                <a:schemeClr val="bg1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8" y="6315173"/>
            <a:ext cx="16002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6640218" y="6355958"/>
            <a:ext cx="2455863" cy="46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fld id="{95990F28-EF56-40AF-B6C1-2CF755EA3890}" type="slidenum">
              <a:rPr lang="en-US" sz="900"/>
              <a:pPr algn="r">
                <a:lnSpc>
                  <a:spcPct val="90000"/>
                </a:lnSpc>
              </a:pPr>
              <a:t>18</a:t>
            </a:fld>
            <a:r>
              <a:rPr lang="en-US" sz="900" dirty="0"/>
              <a:t> 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VI –Southern Indiana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10/03/2013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8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7" grpId="0" build="p" bldLvl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5494"/>
            <a:ext cx="8229600" cy="1143000"/>
          </a:xfrm>
        </p:spPr>
        <p:txBody>
          <a:bodyPr anchor="t"/>
          <a:lstStyle/>
          <a:p>
            <a:r>
              <a:rPr lang="en-US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How Can We Detect Early Signs?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8229600" cy="4267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Special instrumentation and detection circuits.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Special signal processing.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Detection of small spikes with short duration and ringing characteristics.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A small tell-tale signal in the presence of lots of noise and higher amplitudes (a high dynamic range &gt; 95dB).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Accelerometer with a solid mounting.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Good measurement practices.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Special measurement for defect detection, plus normal readings in 3 axes.</a:t>
            </a:r>
          </a:p>
        </p:txBody>
      </p:sp>
      <p:pic>
        <p:nvPicPr>
          <p:cNvPr id="8909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0738" y="4953000"/>
            <a:ext cx="2317750" cy="124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0" y="6453188"/>
            <a:ext cx="19050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18DA4CFE-9E5C-4D62-BB05-F09B0AF4EED0}" type="slidenum">
              <a:rPr lang="en-US" smtClean="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rPr>
              <a:pPr algn="l"/>
              <a:t>19</a:t>
            </a:fld>
            <a:endParaRPr lang="en-US" smtClean="0">
              <a:solidFill>
                <a:schemeClr val="bg1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8" y="6315173"/>
            <a:ext cx="16002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6640218" y="6355958"/>
            <a:ext cx="2455863" cy="46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fld id="{95990F28-EF56-40AF-B6C1-2CF755EA3890}" type="slidenum">
              <a:rPr lang="en-US" sz="900"/>
              <a:pPr algn="r">
                <a:lnSpc>
                  <a:spcPct val="90000"/>
                </a:lnSpc>
              </a:pPr>
              <a:t>19</a:t>
            </a:fld>
            <a:r>
              <a:rPr lang="en-US" sz="900" dirty="0"/>
              <a:t> 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VI –Southern Indiana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10/03/2013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8941"/>
            <a:ext cx="8229600" cy="865187"/>
          </a:xfrm>
        </p:spPr>
        <p:txBody>
          <a:bodyPr anchor="t"/>
          <a:lstStyle/>
          <a:p>
            <a:r>
              <a:rPr lang="en-US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Rolling-Element Bearing Analysis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5450" y="1447800"/>
            <a:ext cx="8261350" cy="4267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There are lots of product offerings, tools, and techniques available.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Sometimes just making the choices can be a bit intimidating and overwhelming. 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We need to take away some of the “mystery”.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We need to make the best of the technology.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We will now examine the history, scientific terminology, and industry jargon.</a:t>
            </a:r>
          </a:p>
          <a:p>
            <a:pPr>
              <a:lnSpc>
                <a:spcPct val="90000"/>
              </a:lnSpc>
            </a:pPr>
            <a:endParaRPr lang="en-US" dirty="0" smtClean="0">
              <a:solidFill>
                <a:srgbClr val="0070C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0" y="6453188"/>
            <a:ext cx="19050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C408684B-54CA-42B3-9383-47C0FCF0F855}" type="slidenum">
              <a:rPr lang="en-US" smtClean="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rPr>
              <a:pPr algn="l"/>
              <a:t>2</a:t>
            </a:fld>
            <a:endParaRPr lang="en-US" smtClean="0">
              <a:solidFill>
                <a:schemeClr val="bg1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8" y="6315173"/>
            <a:ext cx="16002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6640218" y="6355958"/>
            <a:ext cx="2455863" cy="46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fld id="{95990F28-EF56-40AF-B6C1-2CF755EA3890}" type="slidenum">
              <a:rPr lang="en-US" sz="900"/>
              <a:pPr algn="r">
                <a:lnSpc>
                  <a:spcPct val="90000"/>
                </a:lnSpc>
              </a:pPr>
              <a:t>2</a:t>
            </a:fld>
            <a:r>
              <a:rPr lang="en-US" sz="900" dirty="0"/>
              <a:t> 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VI –Southern Indiana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10/03/2013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46529"/>
            <a:ext cx="8458200" cy="1143000"/>
          </a:xfrm>
        </p:spPr>
        <p:txBody>
          <a:bodyPr anchor="t">
            <a:normAutofit fontScale="90000"/>
          </a:bodyPr>
          <a:lstStyle/>
          <a:p>
            <a:r>
              <a:rPr lang="en-US" sz="40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How Have Solutions Suppliers </a:t>
            </a:r>
            <a:br>
              <a:rPr lang="en-US" sz="40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</a:br>
            <a:r>
              <a:rPr lang="en-US" sz="40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Addressed This Need?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770529"/>
            <a:ext cx="8229600" cy="4267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Lots and lots of competitive and complementary offerings, some dating back to the </a:t>
            </a:r>
            <a:r>
              <a:rPr lang="en-US" sz="2800" u="sng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early</a:t>
            </a:r>
            <a:r>
              <a:rPr lang="en-US" sz="28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 </a:t>
            </a:r>
            <a:r>
              <a:rPr lang="en-US" sz="2800" u="sng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70’s</a:t>
            </a:r>
            <a:r>
              <a:rPr lang="en-US" sz="28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: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>
                <a:solidFill>
                  <a:srgbClr val="0070C0"/>
                </a:solidFill>
                <a:ea typeface="ＭＳ Ｐゴシック"/>
              </a:rPr>
              <a:t>Spike Energy™ and Spike Energy Spectrum™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>
                <a:solidFill>
                  <a:srgbClr val="0070C0"/>
                </a:solidFill>
                <a:ea typeface="ＭＳ Ｐゴシック"/>
              </a:rPr>
              <a:t>ESP™ ( Envelope Signal Processing)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>
                <a:solidFill>
                  <a:srgbClr val="0070C0"/>
                </a:solidFill>
                <a:ea typeface="ＭＳ Ｐゴシック"/>
              </a:rPr>
              <a:t>HFD ™ (High Frequency Detection)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>
                <a:solidFill>
                  <a:srgbClr val="0070C0"/>
                </a:solidFill>
                <a:ea typeface="ＭＳ Ｐゴシック"/>
              </a:rPr>
              <a:t>SEE ™ ( Spectral Emitted Energy)</a:t>
            </a:r>
          </a:p>
          <a:p>
            <a:pPr lvl="1">
              <a:lnSpc>
                <a:spcPct val="80000"/>
              </a:lnSpc>
            </a:pPr>
            <a:r>
              <a:rPr lang="en-US" sz="2400" dirty="0" err="1" smtClean="0">
                <a:solidFill>
                  <a:srgbClr val="0070C0"/>
                </a:solidFill>
                <a:ea typeface="ＭＳ Ｐゴシック"/>
              </a:rPr>
              <a:t>PeakVue</a:t>
            </a:r>
            <a:r>
              <a:rPr lang="en-US" sz="2400" dirty="0" smtClean="0">
                <a:solidFill>
                  <a:srgbClr val="0070C0"/>
                </a:solidFill>
                <a:ea typeface="ＭＳ Ｐゴシック"/>
              </a:rPr>
              <a:t> ™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>
                <a:solidFill>
                  <a:srgbClr val="0070C0"/>
                </a:solidFill>
                <a:ea typeface="ＭＳ Ｐゴシック"/>
              </a:rPr>
              <a:t>Shock Pulse ™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>
                <a:solidFill>
                  <a:srgbClr val="0070C0"/>
                </a:solidFill>
                <a:ea typeface="ＭＳ Ｐゴシック"/>
              </a:rPr>
              <a:t>Stress Waves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>
                <a:solidFill>
                  <a:srgbClr val="0070C0"/>
                </a:solidFill>
                <a:ea typeface="ＭＳ Ｐゴシック"/>
              </a:rPr>
              <a:t>Enveloping (or Demodulation)</a:t>
            </a:r>
          </a:p>
          <a:p>
            <a:pPr lvl="1">
              <a:lnSpc>
                <a:spcPct val="80000"/>
              </a:lnSpc>
            </a:pPr>
            <a:r>
              <a:rPr lang="en-US" sz="2400" dirty="0" err="1" smtClean="0">
                <a:solidFill>
                  <a:srgbClr val="0070C0"/>
                </a:solidFill>
                <a:ea typeface="ＭＳ Ｐゴシック"/>
              </a:rPr>
              <a:t>Cepstrum</a:t>
            </a:r>
            <a:endParaRPr lang="en-US" sz="2400" dirty="0" smtClean="0">
              <a:solidFill>
                <a:srgbClr val="0070C0"/>
              </a:solidFill>
              <a:ea typeface="ＭＳ Ｐゴシック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0" y="6453188"/>
            <a:ext cx="19050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D8564C82-62DE-4007-A72E-5E8A934E4DC5}" type="slidenum">
              <a:rPr lang="en-US" smtClean="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rPr>
              <a:pPr algn="l"/>
              <a:t>20</a:t>
            </a:fld>
            <a:endParaRPr lang="en-US" smtClean="0">
              <a:solidFill>
                <a:schemeClr val="bg1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8" y="6315173"/>
            <a:ext cx="16002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6640218" y="6355958"/>
            <a:ext cx="2455863" cy="46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fld id="{95990F28-EF56-40AF-B6C1-2CF755EA3890}" type="slidenum">
              <a:rPr lang="en-US" sz="900"/>
              <a:pPr algn="r">
                <a:lnSpc>
                  <a:spcPct val="90000"/>
                </a:lnSpc>
              </a:pPr>
              <a:t>20</a:t>
            </a:fld>
            <a:r>
              <a:rPr lang="en-US" sz="900" dirty="0"/>
              <a:t> 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VI –Southern Indiana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10/03/2013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5" grpId="0" build="p" bldLvl="2"/>
      <p:bldP spid="90115" grpI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1011"/>
            <a:ext cx="8229600" cy="1143000"/>
          </a:xfrm>
        </p:spPr>
        <p:txBody>
          <a:bodyPr anchor="t"/>
          <a:lstStyle/>
          <a:p>
            <a:r>
              <a:rPr lang="en-US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The Choices</a:t>
            </a:r>
          </a:p>
        </p:txBody>
      </p:sp>
      <p:pic>
        <p:nvPicPr>
          <p:cNvPr id="112649" name="Picture 10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328" y="1219200"/>
            <a:ext cx="8963025" cy="492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0" y="6453188"/>
            <a:ext cx="19050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6652F850-6AD4-4BDB-BF03-4260EC13E0DC}" type="slidenum">
              <a:rPr lang="en-US" smtClean="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rPr>
              <a:pPr algn="l"/>
              <a:t>21</a:t>
            </a:fld>
            <a:endParaRPr lang="en-US" smtClean="0">
              <a:solidFill>
                <a:schemeClr val="bg1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8" y="6315173"/>
            <a:ext cx="16002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6640218" y="6355958"/>
            <a:ext cx="2455863" cy="46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fld id="{95990F28-EF56-40AF-B6C1-2CF755EA3890}" type="slidenum">
              <a:rPr lang="en-US" sz="900"/>
              <a:pPr algn="r">
                <a:lnSpc>
                  <a:spcPct val="90000"/>
                </a:lnSpc>
              </a:pPr>
              <a:t>21</a:t>
            </a:fld>
            <a:r>
              <a:rPr lang="en-US" sz="900" dirty="0"/>
              <a:t> 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VI –Southern Indiana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10/03/2013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 anchor="t"/>
          <a:lstStyle/>
          <a:p>
            <a:r>
              <a:rPr lang="en-US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Is There a Common Thread?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267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3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All methods are based on a </a:t>
            </a:r>
            <a:r>
              <a:rPr lang="en-US" sz="2300" u="sng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fundamental</a:t>
            </a:r>
            <a:r>
              <a:rPr lang="en-US" sz="23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 </a:t>
            </a:r>
            <a:r>
              <a:rPr lang="en-US" sz="2300" u="sng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concept</a:t>
            </a:r>
            <a:r>
              <a:rPr lang="en-US" sz="23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:  </a:t>
            </a:r>
            <a:r>
              <a:rPr lang="en-US" sz="2300" i="1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There are repetitive impacts in the machine structure that indicate bearing faults, gear damage, looseness, cavitations, and similar faults.</a:t>
            </a:r>
          </a:p>
          <a:p>
            <a:pPr>
              <a:lnSpc>
                <a:spcPct val="80000"/>
              </a:lnSpc>
            </a:pPr>
            <a:r>
              <a:rPr lang="en-US" sz="23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Machine/bearing resonances (or sensor resonance) are excited by the impacts – similar to striking a bell.</a:t>
            </a:r>
          </a:p>
          <a:p>
            <a:pPr>
              <a:lnSpc>
                <a:spcPct val="80000"/>
              </a:lnSpc>
            </a:pPr>
            <a:r>
              <a:rPr lang="en-US" sz="23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Repetitive fault frequencies can be identified with special signal processing – filtering, peak detection, and frequency analysis. </a:t>
            </a:r>
          </a:p>
          <a:p>
            <a:pPr>
              <a:lnSpc>
                <a:spcPct val="80000"/>
              </a:lnSpc>
            </a:pPr>
            <a:r>
              <a:rPr lang="en-US" sz="23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Careful measurement and collection methods are essential to enable this technique.</a:t>
            </a:r>
          </a:p>
          <a:p>
            <a:pPr>
              <a:lnSpc>
                <a:spcPct val="80000"/>
              </a:lnSpc>
            </a:pPr>
            <a:r>
              <a:rPr lang="en-US" sz="23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Advanced signal processing technology and instrumentation available today make this a proven analysis tool in routine data collection programs for Predictive Maintenance (</a:t>
            </a:r>
            <a:r>
              <a:rPr lang="en-US" sz="2300" dirty="0" err="1" smtClean="0">
                <a:solidFill>
                  <a:srgbClr val="0070C0"/>
                </a:solidFill>
                <a:ea typeface="ＭＳ Ｐゴシック"/>
                <a:cs typeface="ＭＳ Ｐゴシック"/>
              </a:rPr>
              <a:t>PdM</a:t>
            </a:r>
            <a:r>
              <a:rPr lang="en-US" sz="23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).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733800" y="5562600"/>
            <a:ext cx="1295400" cy="838200"/>
            <a:chOff x="2496" y="3696"/>
            <a:chExt cx="816" cy="528"/>
          </a:xfrm>
        </p:grpSpPr>
        <p:pic>
          <p:nvPicPr>
            <p:cNvPr id="24582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96" y="3744"/>
              <a:ext cx="480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3" name="Arc 5"/>
            <p:cNvSpPr>
              <a:spLocks/>
            </p:cNvSpPr>
            <p:nvPr/>
          </p:nvSpPr>
          <p:spPr bwMode="auto">
            <a:xfrm>
              <a:off x="2832" y="3792"/>
              <a:ext cx="192" cy="3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08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84" name="Arc 7"/>
            <p:cNvSpPr>
              <a:spLocks/>
            </p:cNvSpPr>
            <p:nvPr/>
          </p:nvSpPr>
          <p:spPr bwMode="auto">
            <a:xfrm>
              <a:off x="2928" y="3744"/>
              <a:ext cx="192" cy="3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08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85" name="Arc 9"/>
            <p:cNvSpPr>
              <a:spLocks/>
            </p:cNvSpPr>
            <p:nvPr/>
          </p:nvSpPr>
          <p:spPr bwMode="auto">
            <a:xfrm>
              <a:off x="3216" y="3696"/>
              <a:ext cx="96" cy="1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08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86" name="Arc 11"/>
            <p:cNvSpPr>
              <a:spLocks/>
            </p:cNvSpPr>
            <p:nvPr/>
          </p:nvSpPr>
          <p:spPr bwMode="auto">
            <a:xfrm>
              <a:off x="3072" y="3696"/>
              <a:ext cx="144" cy="2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508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581" name="Slide Number Placeholder 9"/>
          <p:cNvSpPr>
            <a:spLocks noGrp="1"/>
          </p:cNvSpPr>
          <p:nvPr>
            <p:ph type="sldNum" sz="quarter" idx="12"/>
          </p:nvPr>
        </p:nvSpPr>
        <p:spPr bwMode="auto">
          <a:xfrm>
            <a:off x="0" y="6453188"/>
            <a:ext cx="19050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BAD4D911-62A6-4B7D-B0BD-24039A4B965D}" type="slidenum">
              <a:rPr lang="en-US" smtClean="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rPr>
              <a:pPr algn="l"/>
              <a:t>22</a:t>
            </a:fld>
            <a:endParaRPr lang="en-US" smtClean="0">
              <a:solidFill>
                <a:schemeClr val="bg1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8" y="6315173"/>
            <a:ext cx="16002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6640218" y="6355958"/>
            <a:ext cx="2455863" cy="46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fld id="{95990F28-EF56-40AF-B6C1-2CF755EA3890}" type="slidenum">
              <a:rPr lang="en-US" sz="900"/>
              <a:pPr algn="r">
                <a:lnSpc>
                  <a:spcPct val="90000"/>
                </a:lnSpc>
              </a:pPr>
              <a:t>22</a:t>
            </a:fld>
            <a:r>
              <a:rPr lang="en-US" sz="900" dirty="0"/>
              <a:t> 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VI –Southern Indiana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10/03/2013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228600"/>
            <a:ext cx="8229601" cy="1143000"/>
          </a:xfrm>
        </p:spPr>
        <p:txBody>
          <a:bodyPr anchor="t"/>
          <a:lstStyle/>
          <a:p>
            <a:r>
              <a:rPr lang="en-US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What Do We Need To “See”?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267200"/>
          </a:xfrm>
        </p:spPr>
        <p:txBody>
          <a:bodyPr/>
          <a:lstStyle/>
          <a:p>
            <a:r>
              <a:rPr lang="en-US" sz="3000" u="sng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Spikes</a:t>
            </a:r>
            <a:r>
              <a:rPr lang="en-US" sz="30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 from impacts</a:t>
            </a:r>
            <a:r>
              <a:rPr lang="en-US" sz="3000" i="1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.</a:t>
            </a:r>
          </a:p>
          <a:p>
            <a:r>
              <a:rPr lang="en-US" sz="3000" u="sng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Ringing</a:t>
            </a:r>
            <a:r>
              <a:rPr lang="en-US" sz="30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 from a natural resonance being excited.</a:t>
            </a:r>
          </a:p>
          <a:p>
            <a:r>
              <a:rPr lang="en-US" sz="3000" u="sng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Demodulation</a:t>
            </a:r>
            <a:r>
              <a:rPr lang="en-US" sz="30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 (or other method) to determine and “see” the repeated fault frequency.</a:t>
            </a:r>
          </a:p>
          <a:p>
            <a:r>
              <a:rPr lang="en-US" sz="3000" u="sng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Frequency</a:t>
            </a:r>
            <a:r>
              <a:rPr lang="en-US" sz="30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 </a:t>
            </a:r>
            <a:r>
              <a:rPr lang="en-US" sz="3000" u="sng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Determination</a:t>
            </a:r>
            <a:r>
              <a:rPr lang="en-US" sz="30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 on “Impact Rate” to isolate the fault.</a:t>
            </a:r>
          </a:p>
        </p:txBody>
      </p:sp>
      <p:sp>
        <p:nvSpPr>
          <p:cNvPr id="25606" name="Slide Number Placeholder 8"/>
          <p:cNvSpPr>
            <a:spLocks noGrp="1"/>
          </p:cNvSpPr>
          <p:nvPr>
            <p:ph type="sldNum" sz="quarter" idx="12"/>
          </p:nvPr>
        </p:nvSpPr>
        <p:spPr bwMode="auto">
          <a:xfrm>
            <a:off x="0" y="6453188"/>
            <a:ext cx="19050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54C1773F-A7EA-4CC4-B405-BB865E969EC0}" type="slidenum">
              <a:rPr lang="en-US" smtClean="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rPr>
              <a:pPr algn="l"/>
              <a:t>23</a:t>
            </a:fld>
            <a:endParaRPr lang="en-US" smtClean="0">
              <a:solidFill>
                <a:schemeClr val="bg1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725863" y="4267200"/>
            <a:ext cx="4808537" cy="1573213"/>
            <a:chOff x="3259138" y="4816475"/>
            <a:chExt cx="4808537" cy="1573213"/>
          </a:xfrm>
        </p:grpSpPr>
        <p:pic>
          <p:nvPicPr>
            <p:cNvPr id="157700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59138" y="4843463"/>
              <a:ext cx="2590800" cy="1395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" name="Group 8"/>
            <p:cNvGrpSpPr>
              <a:grpSpLocks/>
            </p:cNvGrpSpPr>
            <p:nvPr/>
          </p:nvGrpSpPr>
          <p:grpSpPr bwMode="auto">
            <a:xfrm>
              <a:off x="5197475" y="4816475"/>
              <a:ext cx="2870200" cy="1371600"/>
              <a:chOff x="2176" y="3192"/>
              <a:chExt cx="1808" cy="864"/>
            </a:xfrm>
          </p:grpSpPr>
          <p:pic>
            <p:nvPicPr>
              <p:cNvPr id="25608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928" y="3272"/>
                <a:ext cx="1056" cy="7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5609" name="Oval 6"/>
              <p:cNvSpPr>
                <a:spLocks noChangeArrowheads="1"/>
              </p:cNvSpPr>
              <p:nvPr/>
            </p:nvSpPr>
            <p:spPr bwMode="auto">
              <a:xfrm>
                <a:off x="2176" y="3192"/>
                <a:ext cx="192" cy="864"/>
              </a:xfrm>
              <a:prstGeom prst="ellipse">
                <a:avLst/>
              </a:prstGeom>
              <a:noFill/>
              <a:ln w="5080" algn="ctr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/>
              </a:p>
            </p:txBody>
          </p:sp>
          <p:sp>
            <p:nvSpPr>
              <p:cNvPr id="25610" name="Line 7"/>
              <p:cNvSpPr>
                <a:spLocks noChangeShapeType="1"/>
              </p:cNvSpPr>
              <p:nvPr/>
            </p:nvSpPr>
            <p:spPr bwMode="auto">
              <a:xfrm>
                <a:off x="2352" y="3408"/>
                <a:ext cx="528" cy="192"/>
              </a:xfrm>
              <a:prstGeom prst="line">
                <a:avLst/>
              </a:prstGeom>
              <a:noFill/>
              <a:ln w="5080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TextBox 9"/>
            <p:cNvSpPr txBox="1">
              <a:spLocks noChangeArrowheads="1"/>
            </p:cNvSpPr>
            <p:nvPr/>
          </p:nvSpPr>
          <p:spPr bwMode="auto">
            <a:xfrm>
              <a:off x="5400675" y="6049963"/>
              <a:ext cx="2203450" cy="33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/>
                <a:t>the impact and ringing</a:t>
              </a:r>
            </a:p>
          </p:txBody>
        </p:sp>
      </p:grpSp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8" y="6315173"/>
            <a:ext cx="16002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6640218" y="6355958"/>
            <a:ext cx="2455863" cy="46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fld id="{95990F28-EF56-40AF-B6C1-2CF755EA3890}" type="slidenum">
              <a:rPr lang="en-US" sz="900"/>
              <a:pPr algn="r">
                <a:lnSpc>
                  <a:spcPct val="90000"/>
                </a:lnSpc>
              </a:pPr>
              <a:t>23</a:t>
            </a:fld>
            <a:r>
              <a:rPr lang="en-US" sz="900" dirty="0"/>
              <a:t> 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VI –Southern Indiana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10/03/2013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699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228600"/>
            <a:ext cx="8229601" cy="1143000"/>
          </a:xfrm>
        </p:spPr>
        <p:txBody>
          <a:bodyPr anchor="t"/>
          <a:lstStyle/>
          <a:p>
            <a:r>
              <a:rPr lang="en-US" sz="40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What Are the Basic Requirements?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109662"/>
            <a:ext cx="8001000" cy="521493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3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Solid Transducer Mounting.</a:t>
            </a:r>
          </a:p>
          <a:p>
            <a:pPr>
              <a:lnSpc>
                <a:spcPct val="80000"/>
              </a:lnSpc>
            </a:pPr>
            <a:r>
              <a:rPr lang="en-US" sz="23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Mounting Target and Orientation Maintained. </a:t>
            </a:r>
          </a:p>
          <a:p>
            <a:pPr>
              <a:lnSpc>
                <a:spcPct val="80000"/>
              </a:lnSpc>
            </a:pPr>
            <a:r>
              <a:rPr lang="en-US" sz="23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Mounted in Load Zone of Bearing Housing. </a:t>
            </a:r>
          </a:p>
          <a:p>
            <a:pPr>
              <a:lnSpc>
                <a:spcPct val="80000"/>
              </a:lnSpc>
            </a:pPr>
            <a:r>
              <a:rPr lang="en-US" sz="23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Best Possible Mechanical Interface for Transmission of Energy.</a:t>
            </a:r>
          </a:p>
          <a:p>
            <a:pPr>
              <a:lnSpc>
                <a:spcPct val="80000"/>
              </a:lnSpc>
            </a:pPr>
            <a:r>
              <a:rPr lang="en-US" sz="23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High Frequency Energy Detection Method.</a:t>
            </a:r>
          </a:p>
          <a:p>
            <a:pPr>
              <a:lnSpc>
                <a:spcPct val="80000"/>
              </a:lnSpc>
            </a:pPr>
            <a:r>
              <a:rPr lang="en-US" sz="23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Detection of Repeated Fault and Ringing Condition.</a:t>
            </a:r>
          </a:p>
          <a:p>
            <a:pPr>
              <a:lnSpc>
                <a:spcPct val="80000"/>
              </a:lnSpc>
            </a:pPr>
            <a:r>
              <a:rPr lang="en-US" sz="23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Ability to Strip Out Low Frequencies Associated with Actual Running Speed.</a:t>
            </a:r>
          </a:p>
          <a:p>
            <a:pPr>
              <a:lnSpc>
                <a:spcPct val="80000"/>
              </a:lnSpc>
            </a:pPr>
            <a:r>
              <a:rPr lang="en-US" sz="23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Ability to Demodulate (Envelope) Signal or Determine the Peaks of the Repetitive Fault Frequency.</a:t>
            </a:r>
          </a:p>
          <a:p>
            <a:pPr>
              <a:lnSpc>
                <a:spcPct val="80000"/>
              </a:lnSpc>
            </a:pPr>
            <a:r>
              <a:rPr lang="en-US" sz="23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Ability to Detect Repetition Fault Frequency.</a:t>
            </a:r>
          </a:p>
          <a:p>
            <a:pPr>
              <a:lnSpc>
                <a:spcPct val="80000"/>
              </a:lnSpc>
            </a:pPr>
            <a:r>
              <a:rPr lang="en-US" sz="23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Ability to Show Resulting Signature (FFT) and compare  the pattern to published data.</a:t>
            </a:r>
          </a:p>
        </p:txBody>
      </p:sp>
      <p:sp>
        <p:nvSpPr>
          <p:cNvPr id="156676" name="Text Box 4"/>
          <p:cNvSpPr txBox="1">
            <a:spLocks noChangeArrowheads="1"/>
          </p:cNvSpPr>
          <p:nvPr/>
        </p:nvSpPr>
        <p:spPr bwMode="auto">
          <a:xfrm>
            <a:off x="1676400" y="5697537"/>
            <a:ext cx="6553200" cy="703263"/>
          </a:xfrm>
          <a:prstGeom prst="rect">
            <a:avLst/>
          </a:prstGeom>
          <a:noFill/>
          <a:ln w="508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dirty="0">
                <a:solidFill>
                  <a:srgbClr val="FF0000"/>
                </a:solidFill>
              </a:rPr>
              <a:t>High-pass – Repetitive Peaks in TWF – Low-pass – FFT  </a:t>
            </a:r>
          </a:p>
          <a:p>
            <a:pPr eaLnBrk="0" hangingPunct="0">
              <a:spcBef>
                <a:spcPct val="50000"/>
              </a:spcBef>
            </a:pP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6629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0" y="6453188"/>
            <a:ext cx="19050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A7A53455-8B7C-40FF-ADFB-7CB502037309}" type="slidenum">
              <a:rPr lang="en-US" smtClean="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rPr>
              <a:pPr algn="l"/>
              <a:t>24</a:t>
            </a:fld>
            <a:endParaRPr lang="en-US" smtClean="0">
              <a:solidFill>
                <a:schemeClr val="bg1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8" y="6315173"/>
            <a:ext cx="16002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6640218" y="6355958"/>
            <a:ext cx="2455863" cy="46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fld id="{95990F28-EF56-40AF-B6C1-2CF755EA3890}" type="slidenum">
              <a:rPr lang="en-US" sz="900"/>
              <a:pPr algn="r">
                <a:lnSpc>
                  <a:spcPct val="90000"/>
                </a:lnSpc>
              </a:pPr>
              <a:t>24</a:t>
            </a:fld>
            <a:r>
              <a:rPr lang="en-US" sz="900" dirty="0"/>
              <a:t> 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VI –Southern Indiana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10/03/2013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56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5" grpId="0" build="p"/>
      <p:bldP spid="15667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196975" y="228600"/>
            <a:ext cx="6804025" cy="1143000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40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What Does “Demodulation” </a:t>
            </a:r>
            <a:br>
              <a:rPr lang="en-US" sz="40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</a:br>
            <a:r>
              <a:rPr lang="en-US" sz="40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Really Mean?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1537" y="1676400"/>
            <a:ext cx="6977063" cy="358298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900" i="1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It is analogous to stripping out the information from an AM radio broadcast.</a:t>
            </a:r>
          </a:p>
          <a:p>
            <a:pPr lvl="1">
              <a:lnSpc>
                <a:spcPct val="80000"/>
              </a:lnSpc>
            </a:pPr>
            <a:r>
              <a:rPr lang="en-US" sz="1900" i="1" dirty="0" smtClean="0">
                <a:solidFill>
                  <a:srgbClr val="0070C0"/>
                </a:solidFill>
                <a:ea typeface="ＭＳ Ｐゴシック"/>
              </a:rPr>
              <a:t>Spanning the band for the station frequency (540-1600 KHz) and picking off the broadcasted signal.</a:t>
            </a:r>
          </a:p>
          <a:p>
            <a:pPr>
              <a:lnSpc>
                <a:spcPct val="80000"/>
              </a:lnSpc>
            </a:pPr>
            <a:r>
              <a:rPr lang="en-US" sz="19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First need to incorporate a high-pass or band-pass filtering.</a:t>
            </a:r>
          </a:p>
          <a:p>
            <a:pPr>
              <a:lnSpc>
                <a:spcPct val="80000"/>
              </a:lnSpc>
            </a:pPr>
            <a:r>
              <a:rPr lang="en-US" sz="19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Eliminate any high amplitude signals associated with 1X and multiples up to about 10X.</a:t>
            </a:r>
          </a:p>
          <a:p>
            <a:pPr>
              <a:lnSpc>
                <a:spcPct val="80000"/>
              </a:lnSpc>
            </a:pPr>
            <a:r>
              <a:rPr lang="en-US" sz="19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Include only the fault frequencies exciting inherent resonance.</a:t>
            </a:r>
          </a:p>
          <a:p>
            <a:pPr>
              <a:lnSpc>
                <a:spcPct val="80000"/>
              </a:lnSpc>
            </a:pPr>
            <a:r>
              <a:rPr lang="en-US" sz="19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Intensify and draw out repetitive components of the fault.</a:t>
            </a:r>
          </a:p>
          <a:p>
            <a:pPr>
              <a:lnSpc>
                <a:spcPct val="80000"/>
              </a:lnSpc>
            </a:pPr>
            <a:r>
              <a:rPr lang="en-US" sz="19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Convert to frequency for display of the pattern.</a:t>
            </a:r>
          </a:p>
          <a:p>
            <a:pPr>
              <a:lnSpc>
                <a:spcPct val="80000"/>
              </a:lnSpc>
            </a:pPr>
            <a:r>
              <a:rPr lang="en-US" sz="19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Amplitudes will show up as a distinctive “saw-tooth” or “comb” harmonic pattern of the actual bearing fault.</a:t>
            </a:r>
          </a:p>
          <a:p>
            <a:pPr>
              <a:lnSpc>
                <a:spcPct val="80000"/>
              </a:lnSpc>
            </a:pPr>
            <a:endParaRPr lang="en-US" sz="1900" dirty="0" smtClean="0">
              <a:solidFill>
                <a:srgbClr val="0070C0"/>
              </a:solidFill>
              <a:ea typeface="ＭＳ Ｐゴシック"/>
              <a:cs typeface="ＭＳ Ｐゴシック"/>
            </a:endParaRPr>
          </a:p>
        </p:txBody>
      </p:sp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4800" y="4876800"/>
            <a:ext cx="2540000" cy="15414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7653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0" y="6453188"/>
            <a:ext cx="19050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355D7F78-E459-407F-8C58-8A118166E15C}" type="slidenum">
              <a:rPr lang="en-US" smtClean="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rPr>
              <a:pPr algn="l"/>
              <a:t>25</a:t>
            </a:fld>
            <a:endParaRPr lang="en-US" smtClean="0">
              <a:solidFill>
                <a:schemeClr val="bg1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8" y="6315173"/>
            <a:ext cx="16002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6640218" y="6355958"/>
            <a:ext cx="2455863" cy="46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fld id="{95990F28-EF56-40AF-B6C1-2CF755EA3890}" type="slidenum">
              <a:rPr lang="en-US" sz="900"/>
              <a:pPr algn="r">
                <a:lnSpc>
                  <a:spcPct val="90000"/>
                </a:lnSpc>
              </a:pPr>
              <a:t>25</a:t>
            </a:fld>
            <a:r>
              <a:rPr lang="en-US" sz="900" dirty="0"/>
              <a:t> 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VI –Southern Indiana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10/03/2013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617912" y="228600"/>
            <a:ext cx="2897188" cy="2897188"/>
            <a:chOff x="2064" y="480"/>
            <a:chExt cx="1825" cy="1825"/>
          </a:xfrm>
        </p:grpSpPr>
        <p:sp>
          <p:nvSpPr>
            <p:cNvPr id="28736" name="AutoShape 3" descr="Brown marble"/>
            <p:cNvSpPr>
              <a:spLocks noChangeArrowheads="1"/>
            </p:cNvSpPr>
            <p:nvPr/>
          </p:nvSpPr>
          <p:spPr bwMode="auto">
            <a:xfrm>
              <a:off x="2064" y="480"/>
              <a:ext cx="1825" cy="182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0 w 21600"/>
                <a:gd name="T25" fmla="*/ 3160 h 21600"/>
                <a:gd name="T26" fmla="*/ 18440 w 21600"/>
                <a:gd name="T27" fmla="*/ 1844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638" y="10800"/>
                  </a:moveTo>
                  <a:cubicBezTo>
                    <a:pt x="1638" y="15860"/>
                    <a:pt x="5740" y="19962"/>
                    <a:pt x="10800" y="19962"/>
                  </a:cubicBezTo>
                  <a:cubicBezTo>
                    <a:pt x="15860" y="19962"/>
                    <a:pt x="19962" y="15860"/>
                    <a:pt x="19962" y="10800"/>
                  </a:cubicBezTo>
                  <a:cubicBezTo>
                    <a:pt x="19962" y="5740"/>
                    <a:pt x="15860" y="1638"/>
                    <a:pt x="10800" y="1638"/>
                  </a:cubicBezTo>
                  <a:cubicBezTo>
                    <a:pt x="5740" y="1638"/>
                    <a:pt x="1638" y="5740"/>
                    <a:pt x="1638" y="10800"/>
                  </a:cubicBezTo>
                  <a:close/>
                </a:path>
              </a:pathLst>
            </a:cu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37" name="AutoShape 4" descr="Brown marble"/>
            <p:cNvSpPr>
              <a:spLocks noChangeArrowheads="1"/>
            </p:cNvSpPr>
            <p:nvPr/>
          </p:nvSpPr>
          <p:spPr bwMode="auto">
            <a:xfrm>
              <a:off x="2496" y="912"/>
              <a:ext cx="960" cy="96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3 w 21600"/>
                <a:gd name="T25" fmla="*/ 3173 h 21600"/>
                <a:gd name="T26" fmla="*/ 18428 w 21600"/>
                <a:gd name="T27" fmla="*/ 18428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747" y="10800"/>
                  </a:moveTo>
                  <a:cubicBezTo>
                    <a:pt x="2747" y="15248"/>
                    <a:pt x="6352" y="18853"/>
                    <a:pt x="10800" y="18853"/>
                  </a:cubicBezTo>
                  <a:cubicBezTo>
                    <a:pt x="15248" y="18853"/>
                    <a:pt x="18853" y="15248"/>
                    <a:pt x="18853" y="10800"/>
                  </a:cubicBezTo>
                  <a:cubicBezTo>
                    <a:pt x="18853" y="6352"/>
                    <a:pt x="15248" y="2747"/>
                    <a:pt x="10800" y="2747"/>
                  </a:cubicBezTo>
                  <a:cubicBezTo>
                    <a:pt x="6352" y="2747"/>
                    <a:pt x="2747" y="6352"/>
                    <a:pt x="2747" y="10800"/>
                  </a:cubicBezTo>
                  <a:close/>
                </a:path>
              </a:pathLst>
            </a:cu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38" name="Oval 5"/>
            <p:cNvSpPr>
              <a:spLocks noChangeArrowheads="1"/>
            </p:cNvSpPr>
            <p:nvPr/>
          </p:nvSpPr>
          <p:spPr bwMode="auto">
            <a:xfrm>
              <a:off x="2832" y="624"/>
              <a:ext cx="288" cy="288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28739" name="Oval 6"/>
            <p:cNvSpPr>
              <a:spLocks noChangeArrowheads="1"/>
            </p:cNvSpPr>
            <p:nvPr/>
          </p:nvSpPr>
          <p:spPr bwMode="auto">
            <a:xfrm>
              <a:off x="2832" y="1872"/>
              <a:ext cx="288" cy="288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28740" name="Oval 7"/>
            <p:cNvSpPr>
              <a:spLocks noChangeArrowheads="1"/>
            </p:cNvSpPr>
            <p:nvPr/>
          </p:nvSpPr>
          <p:spPr bwMode="auto">
            <a:xfrm>
              <a:off x="3456" y="1248"/>
              <a:ext cx="288" cy="288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28741" name="Oval 8"/>
            <p:cNvSpPr>
              <a:spLocks noChangeArrowheads="1"/>
            </p:cNvSpPr>
            <p:nvPr/>
          </p:nvSpPr>
          <p:spPr bwMode="auto">
            <a:xfrm>
              <a:off x="2208" y="1248"/>
              <a:ext cx="288" cy="288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28742" name="Oval 9"/>
            <p:cNvSpPr>
              <a:spLocks noChangeArrowheads="1"/>
            </p:cNvSpPr>
            <p:nvPr/>
          </p:nvSpPr>
          <p:spPr bwMode="auto">
            <a:xfrm>
              <a:off x="2418" y="777"/>
              <a:ext cx="288" cy="288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28743" name="Oval 10"/>
            <p:cNvSpPr>
              <a:spLocks noChangeArrowheads="1"/>
            </p:cNvSpPr>
            <p:nvPr/>
          </p:nvSpPr>
          <p:spPr bwMode="auto">
            <a:xfrm>
              <a:off x="3253" y="783"/>
              <a:ext cx="288" cy="288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28744" name="Oval 11"/>
            <p:cNvSpPr>
              <a:spLocks noChangeArrowheads="1"/>
            </p:cNvSpPr>
            <p:nvPr/>
          </p:nvSpPr>
          <p:spPr bwMode="auto">
            <a:xfrm>
              <a:off x="3282" y="1687"/>
              <a:ext cx="288" cy="288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28745" name="Oval 12"/>
            <p:cNvSpPr>
              <a:spLocks noChangeArrowheads="1"/>
            </p:cNvSpPr>
            <p:nvPr/>
          </p:nvSpPr>
          <p:spPr bwMode="auto">
            <a:xfrm>
              <a:off x="2372" y="1675"/>
              <a:ext cx="288" cy="288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000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28746" name="AutoShape 13"/>
            <p:cNvSpPr>
              <a:spLocks noChangeArrowheads="1"/>
            </p:cNvSpPr>
            <p:nvPr/>
          </p:nvSpPr>
          <p:spPr bwMode="auto">
            <a:xfrm rot="3042259">
              <a:off x="2602" y="2095"/>
              <a:ext cx="96" cy="107"/>
            </a:xfrm>
            <a:prstGeom prst="lightningBol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900112" y="4933950"/>
            <a:ext cx="3743325" cy="1235075"/>
            <a:chOff x="394" y="3418"/>
            <a:chExt cx="2358" cy="778"/>
          </a:xfrm>
        </p:grpSpPr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394" y="3418"/>
              <a:ext cx="2358" cy="778"/>
              <a:chOff x="394" y="3418"/>
              <a:chExt cx="2358" cy="778"/>
            </a:xfrm>
          </p:grpSpPr>
          <p:sp>
            <p:nvSpPr>
              <p:cNvPr id="28733" name="Line 16"/>
              <p:cNvSpPr>
                <a:spLocks noChangeShapeType="1"/>
              </p:cNvSpPr>
              <p:nvPr/>
            </p:nvSpPr>
            <p:spPr bwMode="auto">
              <a:xfrm flipV="1">
                <a:off x="394" y="3418"/>
                <a:ext cx="0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34" name="Line 17"/>
              <p:cNvSpPr>
                <a:spLocks noChangeShapeType="1"/>
              </p:cNvSpPr>
              <p:nvPr/>
            </p:nvSpPr>
            <p:spPr bwMode="auto">
              <a:xfrm>
                <a:off x="394" y="4042"/>
                <a:ext cx="220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35" name="Text Box 18"/>
              <p:cNvSpPr txBox="1">
                <a:spLocks noChangeArrowheads="1"/>
              </p:cNvSpPr>
              <p:nvPr/>
            </p:nvSpPr>
            <p:spPr bwMode="auto">
              <a:xfrm>
                <a:off x="2314" y="4042"/>
                <a:ext cx="438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18" charset="0"/>
                  </a:rPr>
                  <a:t>frequency</a:t>
                </a:r>
              </a:p>
            </p:txBody>
          </p:sp>
        </p:grpSp>
        <p:sp>
          <p:nvSpPr>
            <p:cNvPr id="28732" name="Freeform 19"/>
            <p:cNvSpPr>
              <a:spLocks/>
            </p:cNvSpPr>
            <p:nvPr/>
          </p:nvSpPr>
          <p:spPr bwMode="auto">
            <a:xfrm>
              <a:off x="1728" y="3888"/>
              <a:ext cx="666" cy="148"/>
            </a:xfrm>
            <a:custGeom>
              <a:avLst/>
              <a:gdLst>
                <a:gd name="T0" fmla="*/ 0 w 666"/>
                <a:gd name="T1" fmla="*/ 145 h 148"/>
                <a:gd name="T2" fmla="*/ 15 w 666"/>
                <a:gd name="T3" fmla="*/ 145 h 148"/>
                <a:gd name="T4" fmla="*/ 42 w 666"/>
                <a:gd name="T5" fmla="*/ 133 h 148"/>
                <a:gd name="T6" fmla="*/ 54 w 666"/>
                <a:gd name="T7" fmla="*/ 136 h 148"/>
                <a:gd name="T8" fmla="*/ 78 w 666"/>
                <a:gd name="T9" fmla="*/ 118 h 148"/>
                <a:gd name="T10" fmla="*/ 87 w 666"/>
                <a:gd name="T11" fmla="*/ 73 h 148"/>
                <a:gd name="T12" fmla="*/ 90 w 666"/>
                <a:gd name="T13" fmla="*/ 85 h 148"/>
                <a:gd name="T14" fmla="*/ 105 w 666"/>
                <a:gd name="T15" fmla="*/ 103 h 148"/>
                <a:gd name="T16" fmla="*/ 123 w 666"/>
                <a:gd name="T17" fmla="*/ 109 h 148"/>
                <a:gd name="T18" fmla="*/ 144 w 666"/>
                <a:gd name="T19" fmla="*/ 52 h 148"/>
                <a:gd name="T20" fmla="*/ 159 w 666"/>
                <a:gd name="T21" fmla="*/ 58 h 148"/>
                <a:gd name="T22" fmla="*/ 171 w 666"/>
                <a:gd name="T23" fmla="*/ 64 h 148"/>
                <a:gd name="T24" fmla="*/ 186 w 666"/>
                <a:gd name="T25" fmla="*/ 55 h 148"/>
                <a:gd name="T26" fmla="*/ 207 w 666"/>
                <a:gd name="T27" fmla="*/ 7 h 148"/>
                <a:gd name="T28" fmla="*/ 243 w 666"/>
                <a:gd name="T29" fmla="*/ 28 h 148"/>
                <a:gd name="T30" fmla="*/ 267 w 666"/>
                <a:gd name="T31" fmla="*/ 55 h 148"/>
                <a:gd name="T32" fmla="*/ 285 w 666"/>
                <a:gd name="T33" fmla="*/ 55 h 148"/>
                <a:gd name="T34" fmla="*/ 324 w 666"/>
                <a:gd name="T35" fmla="*/ 67 h 148"/>
                <a:gd name="T36" fmla="*/ 351 w 666"/>
                <a:gd name="T37" fmla="*/ 49 h 148"/>
                <a:gd name="T38" fmla="*/ 366 w 666"/>
                <a:gd name="T39" fmla="*/ 37 h 148"/>
                <a:gd name="T40" fmla="*/ 369 w 666"/>
                <a:gd name="T41" fmla="*/ 28 h 148"/>
                <a:gd name="T42" fmla="*/ 378 w 666"/>
                <a:gd name="T43" fmla="*/ 58 h 148"/>
                <a:gd name="T44" fmla="*/ 393 w 666"/>
                <a:gd name="T45" fmla="*/ 52 h 148"/>
                <a:gd name="T46" fmla="*/ 420 w 666"/>
                <a:gd name="T47" fmla="*/ 46 h 148"/>
                <a:gd name="T48" fmla="*/ 423 w 666"/>
                <a:gd name="T49" fmla="*/ 37 h 148"/>
                <a:gd name="T50" fmla="*/ 432 w 666"/>
                <a:gd name="T51" fmla="*/ 73 h 148"/>
                <a:gd name="T52" fmla="*/ 441 w 666"/>
                <a:gd name="T53" fmla="*/ 70 h 148"/>
                <a:gd name="T54" fmla="*/ 447 w 666"/>
                <a:gd name="T55" fmla="*/ 61 h 148"/>
                <a:gd name="T56" fmla="*/ 450 w 666"/>
                <a:gd name="T57" fmla="*/ 82 h 148"/>
                <a:gd name="T58" fmla="*/ 468 w 666"/>
                <a:gd name="T59" fmla="*/ 97 h 148"/>
                <a:gd name="T60" fmla="*/ 483 w 666"/>
                <a:gd name="T61" fmla="*/ 73 h 148"/>
                <a:gd name="T62" fmla="*/ 492 w 666"/>
                <a:gd name="T63" fmla="*/ 100 h 148"/>
                <a:gd name="T64" fmla="*/ 522 w 666"/>
                <a:gd name="T65" fmla="*/ 82 h 148"/>
                <a:gd name="T66" fmla="*/ 528 w 666"/>
                <a:gd name="T67" fmla="*/ 91 h 148"/>
                <a:gd name="T68" fmla="*/ 564 w 666"/>
                <a:gd name="T69" fmla="*/ 109 h 148"/>
                <a:gd name="T70" fmla="*/ 576 w 666"/>
                <a:gd name="T71" fmla="*/ 106 h 148"/>
                <a:gd name="T72" fmla="*/ 582 w 666"/>
                <a:gd name="T73" fmla="*/ 88 h 148"/>
                <a:gd name="T74" fmla="*/ 591 w 666"/>
                <a:gd name="T75" fmla="*/ 79 h 148"/>
                <a:gd name="T76" fmla="*/ 594 w 666"/>
                <a:gd name="T77" fmla="*/ 112 h 148"/>
                <a:gd name="T78" fmla="*/ 609 w 666"/>
                <a:gd name="T79" fmla="*/ 121 h 148"/>
                <a:gd name="T80" fmla="*/ 618 w 666"/>
                <a:gd name="T81" fmla="*/ 148 h 148"/>
                <a:gd name="T82" fmla="*/ 639 w 666"/>
                <a:gd name="T83" fmla="*/ 124 h 148"/>
                <a:gd name="T84" fmla="*/ 666 w 666"/>
                <a:gd name="T85" fmla="*/ 145 h 14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66"/>
                <a:gd name="T130" fmla="*/ 0 h 148"/>
                <a:gd name="T131" fmla="*/ 666 w 666"/>
                <a:gd name="T132" fmla="*/ 148 h 14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66" h="148">
                  <a:moveTo>
                    <a:pt x="0" y="145"/>
                  </a:moveTo>
                  <a:cubicBezTo>
                    <a:pt x="29" y="123"/>
                    <a:pt x="1" y="138"/>
                    <a:pt x="15" y="145"/>
                  </a:cubicBezTo>
                  <a:cubicBezTo>
                    <a:pt x="19" y="147"/>
                    <a:pt x="37" y="135"/>
                    <a:pt x="42" y="133"/>
                  </a:cubicBezTo>
                  <a:cubicBezTo>
                    <a:pt x="47" y="107"/>
                    <a:pt x="50" y="123"/>
                    <a:pt x="54" y="136"/>
                  </a:cubicBezTo>
                  <a:cubicBezTo>
                    <a:pt x="76" y="129"/>
                    <a:pt x="69" y="136"/>
                    <a:pt x="78" y="118"/>
                  </a:cubicBezTo>
                  <a:cubicBezTo>
                    <a:pt x="79" y="105"/>
                    <a:pt x="80" y="75"/>
                    <a:pt x="87" y="73"/>
                  </a:cubicBezTo>
                  <a:cubicBezTo>
                    <a:pt x="91" y="72"/>
                    <a:pt x="88" y="81"/>
                    <a:pt x="90" y="85"/>
                  </a:cubicBezTo>
                  <a:cubicBezTo>
                    <a:pt x="93" y="92"/>
                    <a:pt x="100" y="98"/>
                    <a:pt x="105" y="103"/>
                  </a:cubicBezTo>
                  <a:cubicBezTo>
                    <a:pt x="108" y="124"/>
                    <a:pt x="111" y="144"/>
                    <a:pt x="123" y="109"/>
                  </a:cubicBezTo>
                  <a:cubicBezTo>
                    <a:pt x="126" y="86"/>
                    <a:pt x="137" y="73"/>
                    <a:pt x="144" y="52"/>
                  </a:cubicBezTo>
                  <a:cubicBezTo>
                    <a:pt x="149" y="54"/>
                    <a:pt x="155" y="55"/>
                    <a:pt x="159" y="58"/>
                  </a:cubicBezTo>
                  <a:cubicBezTo>
                    <a:pt x="170" y="68"/>
                    <a:pt x="152" y="70"/>
                    <a:pt x="171" y="64"/>
                  </a:cubicBezTo>
                  <a:cubicBezTo>
                    <a:pt x="180" y="47"/>
                    <a:pt x="174" y="14"/>
                    <a:pt x="186" y="55"/>
                  </a:cubicBezTo>
                  <a:cubicBezTo>
                    <a:pt x="191" y="39"/>
                    <a:pt x="191" y="12"/>
                    <a:pt x="207" y="7"/>
                  </a:cubicBezTo>
                  <a:cubicBezTo>
                    <a:pt x="218" y="33"/>
                    <a:pt x="209" y="32"/>
                    <a:pt x="243" y="28"/>
                  </a:cubicBezTo>
                  <a:cubicBezTo>
                    <a:pt x="263" y="35"/>
                    <a:pt x="244" y="63"/>
                    <a:pt x="267" y="55"/>
                  </a:cubicBezTo>
                  <a:cubicBezTo>
                    <a:pt x="273" y="0"/>
                    <a:pt x="271" y="34"/>
                    <a:pt x="285" y="55"/>
                  </a:cubicBezTo>
                  <a:cubicBezTo>
                    <a:pt x="335" y="40"/>
                    <a:pt x="319" y="14"/>
                    <a:pt x="324" y="67"/>
                  </a:cubicBezTo>
                  <a:cubicBezTo>
                    <a:pt x="337" y="59"/>
                    <a:pt x="335" y="44"/>
                    <a:pt x="351" y="49"/>
                  </a:cubicBezTo>
                  <a:cubicBezTo>
                    <a:pt x="356" y="45"/>
                    <a:pt x="362" y="42"/>
                    <a:pt x="366" y="37"/>
                  </a:cubicBezTo>
                  <a:cubicBezTo>
                    <a:pt x="368" y="35"/>
                    <a:pt x="367" y="25"/>
                    <a:pt x="369" y="28"/>
                  </a:cubicBezTo>
                  <a:cubicBezTo>
                    <a:pt x="375" y="36"/>
                    <a:pt x="375" y="48"/>
                    <a:pt x="378" y="58"/>
                  </a:cubicBezTo>
                  <a:cubicBezTo>
                    <a:pt x="383" y="56"/>
                    <a:pt x="389" y="49"/>
                    <a:pt x="393" y="52"/>
                  </a:cubicBezTo>
                  <a:cubicBezTo>
                    <a:pt x="413" y="68"/>
                    <a:pt x="366" y="107"/>
                    <a:pt x="420" y="46"/>
                  </a:cubicBezTo>
                  <a:cubicBezTo>
                    <a:pt x="421" y="43"/>
                    <a:pt x="420" y="36"/>
                    <a:pt x="423" y="37"/>
                  </a:cubicBezTo>
                  <a:cubicBezTo>
                    <a:pt x="435" y="41"/>
                    <a:pt x="430" y="61"/>
                    <a:pt x="432" y="73"/>
                  </a:cubicBezTo>
                  <a:cubicBezTo>
                    <a:pt x="435" y="72"/>
                    <a:pt x="439" y="72"/>
                    <a:pt x="441" y="70"/>
                  </a:cubicBezTo>
                  <a:cubicBezTo>
                    <a:pt x="444" y="68"/>
                    <a:pt x="445" y="58"/>
                    <a:pt x="447" y="61"/>
                  </a:cubicBezTo>
                  <a:cubicBezTo>
                    <a:pt x="451" y="67"/>
                    <a:pt x="446" y="76"/>
                    <a:pt x="450" y="82"/>
                  </a:cubicBezTo>
                  <a:cubicBezTo>
                    <a:pt x="454" y="89"/>
                    <a:pt x="462" y="92"/>
                    <a:pt x="468" y="97"/>
                  </a:cubicBezTo>
                  <a:cubicBezTo>
                    <a:pt x="474" y="80"/>
                    <a:pt x="477" y="67"/>
                    <a:pt x="483" y="73"/>
                  </a:cubicBezTo>
                  <a:cubicBezTo>
                    <a:pt x="490" y="80"/>
                    <a:pt x="487" y="92"/>
                    <a:pt x="492" y="100"/>
                  </a:cubicBezTo>
                  <a:cubicBezTo>
                    <a:pt x="503" y="97"/>
                    <a:pt x="511" y="85"/>
                    <a:pt x="522" y="82"/>
                  </a:cubicBezTo>
                  <a:cubicBezTo>
                    <a:pt x="525" y="81"/>
                    <a:pt x="525" y="88"/>
                    <a:pt x="528" y="91"/>
                  </a:cubicBezTo>
                  <a:cubicBezTo>
                    <a:pt x="539" y="102"/>
                    <a:pt x="548" y="103"/>
                    <a:pt x="564" y="109"/>
                  </a:cubicBezTo>
                  <a:cubicBezTo>
                    <a:pt x="571" y="136"/>
                    <a:pt x="569" y="139"/>
                    <a:pt x="576" y="106"/>
                  </a:cubicBezTo>
                  <a:cubicBezTo>
                    <a:pt x="577" y="100"/>
                    <a:pt x="579" y="94"/>
                    <a:pt x="582" y="88"/>
                  </a:cubicBezTo>
                  <a:cubicBezTo>
                    <a:pt x="584" y="84"/>
                    <a:pt x="588" y="82"/>
                    <a:pt x="591" y="79"/>
                  </a:cubicBezTo>
                  <a:cubicBezTo>
                    <a:pt x="592" y="90"/>
                    <a:pt x="590" y="102"/>
                    <a:pt x="594" y="112"/>
                  </a:cubicBezTo>
                  <a:cubicBezTo>
                    <a:pt x="596" y="117"/>
                    <a:pt x="606" y="116"/>
                    <a:pt x="609" y="121"/>
                  </a:cubicBezTo>
                  <a:cubicBezTo>
                    <a:pt x="615" y="129"/>
                    <a:pt x="614" y="140"/>
                    <a:pt x="618" y="148"/>
                  </a:cubicBezTo>
                  <a:cubicBezTo>
                    <a:pt x="631" y="139"/>
                    <a:pt x="624" y="129"/>
                    <a:pt x="639" y="124"/>
                  </a:cubicBezTo>
                  <a:cubicBezTo>
                    <a:pt x="650" y="128"/>
                    <a:pt x="656" y="145"/>
                    <a:pt x="666" y="14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487362" y="1946275"/>
            <a:ext cx="3978275" cy="2911475"/>
            <a:chOff x="134" y="1536"/>
            <a:chExt cx="2506" cy="1834"/>
          </a:xfrm>
        </p:grpSpPr>
        <p:grpSp>
          <p:nvGrpSpPr>
            <p:cNvPr id="6" name="Group 21"/>
            <p:cNvGrpSpPr>
              <a:grpSpLocks/>
            </p:cNvGrpSpPr>
            <p:nvPr/>
          </p:nvGrpSpPr>
          <p:grpSpPr bwMode="auto">
            <a:xfrm>
              <a:off x="1152" y="2592"/>
              <a:ext cx="432" cy="240"/>
              <a:chOff x="1152" y="2592"/>
              <a:chExt cx="432" cy="240"/>
            </a:xfrm>
          </p:grpSpPr>
          <p:sp>
            <p:nvSpPr>
              <p:cNvPr id="28726" name="Text Box 22"/>
              <p:cNvSpPr txBox="1">
                <a:spLocks noChangeArrowheads="1"/>
              </p:cNvSpPr>
              <p:nvPr/>
            </p:nvSpPr>
            <p:spPr bwMode="auto">
              <a:xfrm>
                <a:off x="1209" y="2608"/>
                <a:ext cx="315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18" charset="0"/>
                  </a:rPr>
                  <a:t>BPFO</a:t>
                </a:r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28727" name="Line 23"/>
              <p:cNvSpPr>
                <a:spLocks noChangeShapeType="1"/>
              </p:cNvSpPr>
              <p:nvPr/>
            </p:nvSpPr>
            <p:spPr bwMode="auto">
              <a:xfrm flipV="1">
                <a:off x="1152" y="2592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28" name="Line 24"/>
              <p:cNvSpPr>
                <a:spLocks noChangeShapeType="1"/>
              </p:cNvSpPr>
              <p:nvPr/>
            </p:nvSpPr>
            <p:spPr bwMode="auto">
              <a:xfrm flipV="1">
                <a:off x="1584" y="2592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29" name="Line 25"/>
              <p:cNvSpPr>
                <a:spLocks noChangeShapeType="1"/>
              </p:cNvSpPr>
              <p:nvPr/>
            </p:nvSpPr>
            <p:spPr bwMode="auto">
              <a:xfrm>
                <a:off x="1488" y="268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30" name="Line 26"/>
              <p:cNvSpPr>
                <a:spLocks noChangeShapeType="1"/>
              </p:cNvSpPr>
              <p:nvPr/>
            </p:nvSpPr>
            <p:spPr bwMode="auto">
              <a:xfrm flipH="1">
                <a:off x="1152" y="268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" name="Group 27"/>
            <p:cNvGrpSpPr>
              <a:grpSpLocks/>
            </p:cNvGrpSpPr>
            <p:nvPr/>
          </p:nvGrpSpPr>
          <p:grpSpPr bwMode="auto">
            <a:xfrm>
              <a:off x="134" y="1536"/>
              <a:ext cx="2506" cy="1834"/>
              <a:chOff x="134" y="1536"/>
              <a:chExt cx="2506" cy="1834"/>
            </a:xfrm>
          </p:grpSpPr>
          <p:grpSp>
            <p:nvGrpSpPr>
              <p:cNvPr id="8" name="Group 28"/>
              <p:cNvGrpSpPr>
                <a:grpSpLocks/>
              </p:cNvGrpSpPr>
              <p:nvPr/>
            </p:nvGrpSpPr>
            <p:grpSpPr bwMode="auto">
              <a:xfrm>
                <a:off x="432" y="2880"/>
                <a:ext cx="2208" cy="208"/>
                <a:chOff x="432" y="2880"/>
                <a:chExt cx="2208" cy="208"/>
              </a:xfrm>
            </p:grpSpPr>
            <p:sp>
              <p:nvSpPr>
                <p:cNvPr id="28715" name="Freeform 29"/>
                <p:cNvSpPr>
                  <a:spLocks/>
                </p:cNvSpPr>
                <p:nvPr/>
              </p:nvSpPr>
              <p:spPr bwMode="auto">
                <a:xfrm>
                  <a:off x="624" y="2880"/>
                  <a:ext cx="192" cy="208"/>
                </a:xfrm>
                <a:custGeom>
                  <a:avLst/>
                  <a:gdLst>
                    <a:gd name="T0" fmla="*/ 0 w 432"/>
                    <a:gd name="T1" fmla="*/ 104 h 208"/>
                    <a:gd name="T2" fmla="*/ 0 w 432"/>
                    <a:gd name="T3" fmla="*/ 56 h 208"/>
                    <a:gd name="T4" fmla="*/ 1 w 432"/>
                    <a:gd name="T5" fmla="*/ 152 h 208"/>
                    <a:gd name="T6" fmla="*/ 1 w 432"/>
                    <a:gd name="T7" fmla="*/ 8 h 208"/>
                    <a:gd name="T8" fmla="*/ 2 w 432"/>
                    <a:gd name="T9" fmla="*/ 200 h 208"/>
                    <a:gd name="T10" fmla="*/ 2 w 432"/>
                    <a:gd name="T11" fmla="*/ 8 h 208"/>
                    <a:gd name="T12" fmla="*/ 2 w 432"/>
                    <a:gd name="T13" fmla="*/ 200 h 208"/>
                    <a:gd name="T14" fmla="*/ 3 w 432"/>
                    <a:gd name="T15" fmla="*/ 56 h 208"/>
                    <a:gd name="T16" fmla="*/ 3 w 432"/>
                    <a:gd name="T17" fmla="*/ 152 h 208"/>
                    <a:gd name="T18" fmla="*/ 4 w 432"/>
                    <a:gd name="T19" fmla="*/ 104 h 20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32"/>
                    <a:gd name="T31" fmla="*/ 0 h 208"/>
                    <a:gd name="T32" fmla="*/ 432 w 432"/>
                    <a:gd name="T33" fmla="*/ 208 h 20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32" h="208">
                      <a:moveTo>
                        <a:pt x="0" y="104"/>
                      </a:moveTo>
                      <a:cubicBezTo>
                        <a:pt x="16" y="76"/>
                        <a:pt x="32" y="48"/>
                        <a:pt x="48" y="56"/>
                      </a:cubicBezTo>
                      <a:cubicBezTo>
                        <a:pt x="64" y="64"/>
                        <a:pt x="80" y="160"/>
                        <a:pt x="96" y="152"/>
                      </a:cubicBezTo>
                      <a:cubicBezTo>
                        <a:pt x="112" y="144"/>
                        <a:pt x="128" y="0"/>
                        <a:pt x="144" y="8"/>
                      </a:cubicBezTo>
                      <a:cubicBezTo>
                        <a:pt x="160" y="16"/>
                        <a:pt x="176" y="200"/>
                        <a:pt x="192" y="200"/>
                      </a:cubicBezTo>
                      <a:cubicBezTo>
                        <a:pt x="208" y="200"/>
                        <a:pt x="224" y="8"/>
                        <a:pt x="240" y="8"/>
                      </a:cubicBezTo>
                      <a:cubicBezTo>
                        <a:pt x="256" y="8"/>
                        <a:pt x="272" y="192"/>
                        <a:pt x="288" y="200"/>
                      </a:cubicBezTo>
                      <a:cubicBezTo>
                        <a:pt x="304" y="208"/>
                        <a:pt x="320" y="64"/>
                        <a:pt x="336" y="56"/>
                      </a:cubicBezTo>
                      <a:cubicBezTo>
                        <a:pt x="352" y="48"/>
                        <a:pt x="368" y="144"/>
                        <a:pt x="384" y="152"/>
                      </a:cubicBezTo>
                      <a:cubicBezTo>
                        <a:pt x="400" y="160"/>
                        <a:pt x="416" y="132"/>
                        <a:pt x="432" y="104"/>
                      </a:cubicBezTo>
                    </a:path>
                  </a:pathLst>
                </a:custGeom>
                <a:noFill/>
                <a:ln w="9525" cap="flat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716" name="Freeform 30"/>
                <p:cNvSpPr>
                  <a:spLocks/>
                </p:cNvSpPr>
                <p:nvPr/>
              </p:nvSpPr>
              <p:spPr bwMode="auto">
                <a:xfrm>
                  <a:off x="1056" y="2880"/>
                  <a:ext cx="192" cy="208"/>
                </a:xfrm>
                <a:custGeom>
                  <a:avLst/>
                  <a:gdLst>
                    <a:gd name="T0" fmla="*/ 0 w 432"/>
                    <a:gd name="T1" fmla="*/ 104 h 208"/>
                    <a:gd name="T2" fmla="*/ 0 w 432"/>
                    <a:gd name="T3" fmla="*/ 56 h 208"/>
                    <a:gd name="T4" fmla="*/ 1 w 432"/>
                    <a:gd name="T5" fmla="*/ 152 h 208"/>
                    <a:gd name="T6" fmla="*/ 1 w 432"/>
                    <a:gd name="T7" fmla="*/ 8 h 208"/>
                    <a:gd name="T8" fmla="*/ 2 w 432"/>
                    <a:gd name="T9" fmla="*/ 200 h 208"/>
                    <a:gd name="T10" fmla="*/ 2 w 432"/>
                    <a:gd name="T11" fmla="*/ 8 h 208"/>
                    <a:gd name="T12" fmla="*/ 2 w 432"/>
                    <a:gd name="T13" fmla="*/ 200 h 208"/>
                    <a:gd name="T14" fmla="*/ 3 w 432"/>
                    <a:gd name="T15" fmla="*/ 56 h 208"/>
                    <a:gd name="T16" fmla="*/ 3 w 432"/>
                    <a:gd name="T17" fmla="*/ 152 h 208"/>
                    <a:gd name="T18" fmla="*/ 4 w 432"/>
                    <a:gd name="T19" fmla="*/ 104 h 20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32"/>
                    <a:gd name="T31" fmla="*/ 0 h 208"/>
                    <a:gd name="T32" fmla="*/ 432 w 432"/>
                    <a:gd name="T33" fmla="*/ 208 h 20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32" h="208">
                      <a:moveTo>
                        <a:pt x="0" y="104"/>
                      </a:moveTo>
                      <a:cubicBezTo>
                        <a:pt x="16" y="76"/>
                        <a:pt x="32" y="48"/>
                        <a:pt x="48" y="56"/>
                      </a:cubicBezTo>
                      <a:cubicBezTo>
                        <a:pt x="64" y="64"/>
                        <a:pt x="80" y="160"/>
                        <a:pt x="96" y="152"/>
                      </a:cubicBezTo>
                      <a:cubicBezTo>
                        <a:pt x="112" y="144"/>
                        <a:pt x="128" y="0"/>
                        <a:pt x="144" y="8"/>
                      </a:cubicBezTo>
                      <a:cubicBezTo>
                        <a:pt x="160" y="16"/>
                        <a:pt x="176" y="200"/>
                        <a:pt x="192" y="200"/>
                      </a:cubicBezTo>
                      <a:cubicBezTo>
                        <a:pt x="208" y="200"/>
                        <a:pt x="224" y="8"/>
                        <a:pt x="240" y="8"/>
                      </a:cubicBezTo>
                      <a:cubicBezTo>
                        <a:pt x="256" y="8"/>
                        <a:pt x="272" y="192"/>
                        <a:pt x="288" y="200"/>
                      </a:cubicBezTo>
                      <a:cubicBezTo>
                        <a:pt x="304" y="208"/>
                        <a:pt x="320" y="64"/>
                        <a:pt x="336" y="56"/>
                      </a:cubicBezTo>
                      <a:cubicBezTo>
                        <a:pt x="352" y="48"/>
                        <a:pt x="368" y="144"/>
                        <a:pt x="384" y="152"/>
                      </a:cubicBezTo>
                      <a:cubicBezTo>
                        <a:pt x="400" y="160"/>
                        <a:pt x="416" y="132"/>
                        <a:pt x="432" y="104"/>
                      </a:cubicBezTo>
                    </a:path>
                  </a:pathLst>
                </a:custGeom>
                <a:noFill/>
                <a:ln w="9525" cap="flat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717" name="Freeform 31"/>
                <p:cNvSpPr>
                  <a:spLocks/>
                </p:cNvSpPr>
                <p:nvPr/>
              </p:nvSpPr>
              <p:spPr bwMode="auto">
                <a:xfrm>
                  <a:off x="1488" y="2880"/>
                  <a:ext cx="192" cy="208"/>
                </a:xfrm>
                <a:custGeom>
                  <a:avLst/>
                  <a:gdLst>
                    <a:gd name="T0" fmla="*/ 0 w 432"/>
                    <a:gd name="T1" fmla="*/ 104 h 208"/>
                    <a:gd name="T2" fmla="*/ 0 w 432"/>
                    <a:gd name="T3" fmla="*/ 56 h 208"/>
                    <a:gd name="T4" fmla="*/ 1 w 432"/>
                    <a:gd name="T5" fmla="*/ 152 h 208"/>
                    <a:gd name="T6" fmla="*/ 1 w 432"/>
                    <a:gd name="T7" fmla="*/ 8 h 208"/>
                    <a:gd name="T8" fmla="*/ 2 w 432"/>
                    <a:gd name="T9" fmla="*/ 200 h 208"/>
                    <a:gd name="T10" fmla="*/ 2 w 432"/>
                    <a:gd name="T11" fmla="*/ 8 h 208"/>
                    <a:gd name="T12" fmla="*/ 2 w 432"/>
                    <a:gd name="T13" fmla="*/ 200 h 208"/>
                    <a:gd name="T14" fmla="*/ 3 w 432"/>
                    <a:gd name="T15" fmla="*/ 56 h 208"/>
                    <a:gd name="T16" fmla="*/ 3 w 432"/>
                    <a:gd name="T17" fmla="*/ 152 h 208"/>
                    <a:gd name="T18" fmla="*/ 4 w 432"/>
                    <a:gd name="T19" fmla="*/ 104 h 20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32"/>
                    <a:gd name="T31" fmla="*/ 0 h 208"/>
                    <a:gd name="T32" fmla="*/ 432 w 432"/>
                    <a:gd name="T33" fmla="*/ 208 h 20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32" h="208">
                      <a:moveTo>
                        <a:pt x="0" y="104"/>
                      </a:moveTo>
                      <a:cubicBezTo>
                        <a:pt x="16" y="76"/>
                        <a:pt x="32" y="48"/>
                        <a:pt x="48" y="56"/>
                      </a:cubicBezTo>
                      <a:cubicBezTo>
                        <a:pt x="64" y="64"/>
                        <a:pt x="80" y="160"/>
                        <a:pt x="96" y="152"/>
                      </a:cubicBezTo>
                      <a:cubicBezTo>
                        <a:pt x="112" y="144"/>
                        <a:pt x="128" y="0"/>
                        <a:pt x="144" y="8"/>
                      </a:cubicBezTo>
                      <a:cubicBezTo>
                        <a:pt x="160" y="16"/>
                        <a:pt x="176" y="200"/>
                        <a:pt x="192" y="200"/>
                      </a:cubicBezTo>
                      <a:cubicBezTo>
                        <a:pt x="208" y="200"/>
                        <a:pt x="224" y="8"/>
                        <a:pt x="240" y="8"/>
                      </a:cubicBezTo>
                      <a:cubicBezTo>
                        <a:pt x="256" y="8"/>
                        <a:pt x="272" y="192"/>
                        <a:pt x="288" y="200"/>
                      </a:cubicBezTo>
                      <a:cubicBezTo>
                        <a:pt x="304" y="208"/>
                        <a:pt x="320" y="64"/>
                        <a:pt x="336" y="56"/>
                      </a:cubicBezTo>
                      <a:cubicBezTo>
                        <a:pt x="352" y="48"/>
                        <a:pt x="368" y="144"/>
                        <a:pt x="384" y="152"/>
                      </a:cubicBezTo>
                      <a:cubicBezTo>
                        <a:pt x="400" y="160"/>
                        <a:pt x="416" y="132"/>
                        <a:pt x="432" y="104"/>
                      </a:cubicBezTo>
                    </a:path>
                  </a:pathLst>
                </a:custGeom>
                <a:noFill/>
                <a:ln w="9525" cap="flat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718" name="Freeform 32"/>
                <p:cNvSpPr>
                  <a:spLocks/>
                </p:cNvSpPr>
                <p:nvPr/>
              </p:nvSpPr>
              <p:spPr bwMode="auto">
                <a:xfrm>
                  <a:off x="1920" y="2880"/>
                  <a:ext cx="192" cy="208"/>
                </a:xfrm>
                <a:custGeom>
                  <a:avLst/>
                  <a:gdLst>
                    <a:gd name="T0" fmla="*/ 0 w 432"/>
                    <a:gd name="T1" fmla="*/ 104 h 208"/>
                    <a:gd name="T2" fmla="*/ 0 w 432"/>
                    <a:gd name="T3" fmla="*/ 56 h 208"/>
                    <a:gd name="T4" fmla="*/ 1 w 432"/>
                    <a:gd name="T5" fmla="*/ 152 h 208"/>
                    <a:gd name="T6" fmla="*/ 1 w 432"/>
                    <a:gd name="T7" fmla="*/ 8 h 208"/>
                    <a:gd name="T8" fmla="*/ 2 w 432"/>
                    <a:gd name="T9" fmla="*/ 200 h 208"/>
                    <a:gd name="T10" fmla="*/ 2 w 432"/>
                    <a:gd name="T11" fmla="*/ 8 h 208"/>
                    <a:gd name="T12" fmla="*/ 2 w 432"/>
                    <a:gd name="T13" fmla="*/ 200 h 208"/>
                    <a:gd name="T14" fmla="*/ 3 w 432"/>
                    <a:gd name="T15" fmla="*/ 56 h 208"/>
                    <a:gd name="T16" fmla="*/ 3 w 432"/>
                    <a:gd name="T17" fmla="*/ 152 h 208"/>
                    <a:gd name="T18" fmla="*/ 4 w 432"/>
                    <a:gd name="T19" fmla="*/ 104 h 20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32"/>
                    <a:gd name="T31" fmla="*/ 0 h 208"/>
                    <a:gd name="T32" fmla="*/ 432 w 432"/>
                    <a:gd name="T33" fmla="*/ 208 h 20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32" h="208">
                      <a:moveTo>
                        <a:pt x="0" y="104"/>
                      </a:moveTo>
                      <a:cubicBezTo>
                        <a:pt x="16" y="76"/>
                        <a:pt x="32" y="48"/>
                        <a:pt x="48" y="56"/>
                      </a:cubicBezTo>
                      <a:cubicBezTo>
                        <a:pt x="64" y="64"/>
                        <a:pt x="80" y="160"/>
                        <a:pt x="96" y="152"/>
                      </a:cubicBezTo>
                      <a:cubicBezTo>
                        <a:pt x="112" y="144"/>
                        <a:pt x="128" y="0"/>
                        <a:pt x="144" y="8"/>
                      </a:cubicBezTo>
                      <a:cubicBezTo>
                        <a:pt x="160" y="16"/>
                        <a:pt x="176" y="200"/>
                        <a:pt x="192" y="200"/>
                      </a:cubicBezTo>
                      <a:cubicBezTo>
                        <a:pt x="208" y="200"/>
                        <a:pt x="224" y="8"/>
                        <a:pt x="240" y="8"/>
                      </a:cubicBezTo>
                      <a:cubicBezTo>
                        <a:pt x="256" y="8"/>
                        <a:pt x="272" y="192"/>
                        <a:pt x="288" y="200"/>
                      </a:cubicBezTo>
                      <a:cubicBezTo>
                        <a:pt x="304" y="208"/>
                        <a:pt x="320" y="64"/>
                        <a:pt x="336" y="56"/>
                      </a:cubicBezTo>
                      <a:cubicBezTo>
                        <a:pt x="352" y="48"/>
                        <a:pt x="368" y="144"/>
                        <a:pt x="384" y="152"/>
                      </a:cubicBezTo>
                      <a:cubicBezTo>
                        <a:pt x="400" y="160"/>
                        <a:pt x="416" y="132"/>
                        <a:pt x="432" y="104"/>
                      </a:cubicBezTo>
                    </a:path>
                  </a:pathLst>
                </a:custGeom>
                <a:noFill/>
                <a:ln w="9525" cap="flat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719" name="Freeform 33"/>
                <p:cNvSpPr>
                  <a:spLocks/>
                </p:cNvSpPr>
                <p:nvPr/>
              </p:nvSpPr>
              <p:spPr bwMode="auto">
                <a:xfrm>
                  <a:off x="2352" y="2880"/>
                  <a:ext cx="192" cy="208"/>
                </a:xfrm>
                <a:custGeom>
                  <a:avLst/>
                  <a:gdLst>
                    <a:gd name="T0" fmla="*/ 0 w 432"/>
                    <a:gd name="T1" fmla="*/ 104 h 208"/>
                    <a:gd name="T2" fmla="*/ 0 w 432"/>
                    <a:gd name="T3" fmla="*/ 56 h 208"/>
                    <a:gd name="T4" fmla="*/ 1 w 432"/>
                    <a:gd name="T5" fmla="*/ 152 h 208"/>
                    <a:gd name="T6" fmla="*/ 1 w 432"/>
                    <a:gd name="T7" fmla="*/ 8 h 208"/>
                    <a:gd name="T8" fmla="*/ 2 w 432"/>
                    <a:gd name="T9" fmla="*/ 200 h 208"/>
                    <a:gd name="T10" fmla="*/ 2 w 432"/>
                    <a:gd name="T11" fmla="*/ 8 h 208"/>
                    <a:gd name="T12" fmla="*/ 2 w 432"/>
                    <a:gd name="T13" fmla="*/ 200 h 208"/>
                    <a:gd name="T14" fmla="*/ 3 w 432"/>
                    <a:gd name="T15" fmla="*/ 56 h 208"/>
                    <a:gd name="T16" fmla="*/ 3 w 432"/>
                    <a:gd name="T17" fmla="*/ 152 h 208"/>
                    <a:gd name="T18" fmla="*/ 4 w 432"/>
                    <a:gd name="T19" fmla="*/ 104 h 20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32"/>
                    <a:gd name="T31" fmla="*/ 0 h 208"/>
                    <a:gd name="T32" fmla="*/ 432 w 432"/>
                    <a:gd name="T33" fmla="*/ 208 h 20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32" h="208">
                      <a:moveTo>
                        <a:pt x="0" y="104"/>
                      </a:moveTo>
                      <a:cubicBezTo>
                        <a:pt x="16" y="76"/>
                        <a:pt x="32" y="48"/>
                        <a:pt x="48" y="56"/>
                      </a:cubicBezTo>
                      <a:cubicBezTo>
                        <a:pt x="64" y="64"/>
                        <a:pt x="80" y="160"/>
                        <a:pt x="96" y="152"/>
                      </a:cubicBezTo>
                      <a:cubicBezTo>
                        <a:pt x="112" y="144"/>
                        <a:pt x="128" y="0"/>
                        <a:pt x="144" y="8"/>
                      </a:cubicBezTo>
                      <a:cubicBezTo>
                        <a:pt x="160" y="16"/>
                        <a:pt x="176" y="200"/>
                        <a:pt x="192" y="200"/>
                      </a:cubicBezTo>
                      <a:cubicBezTo>
                        <a:pt x="208" y="200"/>
                        <a:pt x="224" y="8"/>
                        <a:pt x="240" y="8"/>
                      </a:cubicBezTo>
                      <a:cubicBezTo>
                        <a:pt x="256" y="8"/>
                        <a:pt x="272" y="192"/>
                        <a:pt x="288" y="200"/>
                      </a:cubicBezTo>
                      <a:cubicBezTo>
                        <a:pt x="304" y="208"/>
                        <a:pt x="320" y="64"/>
                        <a:pt x="336" y="56"/>
                      </a:cubicBezTo>
                      <a:cubicBezTo>
                        <a:pt x="352" y="48"/>
                        <a:pt x="368" y="144"/>
                        <a:pt x="384" y="152"/>
                      </a:cubicBezTo>
                      <a:cubicBezTo>
                        <a:pt x="400" y="160"/>
                        <a:pt x="416" y="132"/>
                        <a:pt x="432" y="104"/>
                      </a:cubicBezTo>
                    </a:path>
                  </a:pathLst>
                </a:custGeom>
                <a:noFill/>
                <a:ln w="9525" cap="flat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720" name="Line 34"/>
                <p:cNvSpPr>
                  <a:spLocks noChangeShapeType="1"/>
                </p:cNvSpPr>
                <p:nvPr/>
              </p:nvSpPr>
              <p:spPr bwMode="auto">
                <a:xfrm>
                  <a:off x="816" y="2982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721" name="Line 35"/>
                <p:cNvSpPr>
                  <a:spLocks noChangeShapeType="1"/>
                </p:cNvSpPr>
                <p:nvPr/>
              </p:nvSpPr>
              <p:spPr bwMode="auto">
                <a:xfrm>
                  <a:off x="1248" y="2982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722" name="Line 36"/>
                <p:cNvSpPr>
                  <a:spLocks noChangeShapeType="1"/>
                </p:cNvSpPr>
                <p:nvPr/>
              </p:nvSpPr>
              <p:spPr bwMode="auto">
                <a:xfrm>
                  <a:off x="1680" y="2982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723" name="Line 37"/>
                <p:cNvSpPr>
                  <a:spLocks noChangeShapeType="1"/>
                </p:cNvSpPr>
                <p:nvPr/>
              </p:nvSpPr>
              <p:spPr bwMode="auto">
                <a:xfrm>
                  <a:off x="2112" y="2982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724" name="Line 38"/>
                <p:cNvSpPr>
                  <a:spLocks noChangeShapeType="1"/>
                </p:cNvSpPr>
                <p:nvPr/>
              </p:nvSpPr>
              <p:spPr bwMode="auto">
                <a:xfrm>
                  <a:off x="432" y="2982"/>
                  <a:ext cx="19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725" name="Line 39"/>
                <p:cNvSpPr>
                  <a:spLocks noChangeShapeType="1"/>
                </p:cNvSpPr>
                <p:nvPr/>
              </p:nvSpPr>
              <p:spPr bwMode="auto">
                <a:xfrm>
                  <a:off x="2544" y="2982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" name="Group 40"/>
              <p:cNvGrpSpPr>
                <a:grpSpLocks/>
              </p:cNvGrpSpPr>
              <p:nvPr/>
            </p:nvGrpSpPr>
            <p:grpSpPr bwMode="auto">
              <a:xfrm>
                <a:off x="134" y="1536"/>
                <a:ext cx="2458" cy="1834"/>
                <a:chOff x="134" y="1536"/>
                <a:chExt cx="2458" cy="1834"/>
              </a:xfrm>
            </p:grpSpPr>
            <p:grpSp>
              <p:nvGrpSpPr>
                <p:cNvPr id="10" name="Group 41"/>
                <p:cNvGrpSpPr>
                  <a:grpSpLocks/>
                </p:cNvGrpSpPr>
                <p:nvPr/>
              </p:nvGrpSpPr>
              <p:grpSpPr bwMode="auto">
                <a:xfrm>
                  <a:off x="134" y="2438"/>
                  <a:ext cx="2458" cy="932"/>
                  <a:chOff x="134" y="2438"/>
                  <a:chExt cx="2458" cy="932"/>
                </a:xfrm>
              </p:grpSpPr>
              <p:sp>
                <p:nvSpPr>
                  <p:cNvPr id="28711" name="Line 4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84" y="2592"/>
                    <a:ext cx="0" cy="62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712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384" y="3216"/>
                    <a:ext cx="220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713" name="Text Box 4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304" y="3216"/>
                    <a:ext cx="258" cy="1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eaLnBrk="0" hangingPunct="0"/>
                    <a:r>
                      <a:rPr lang="en-US" sz="1000">
                        <a:latin typeface="Times New Roman" pitchFamily="18" charset="0"/>
                      </a:rPr>
                      <a:t>time</a:t>
                    </a:r>
                  </a:p>
                </p:txBody>
              </p:sp>
              <p:sp>
                <p:nvSpPr>
                  <p:cNvPr id="28714" name="Text Box 4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4" y="2438"/>
                    <a:ext cx="405" cy="1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eaLnBrk="0" hangingPunct="0"/>
                    <a:r>
                      <a:rPr lang="en-US" sz="1000">
                        <a:latin typeface="Times New Roman" pitchFamily="18" charset="0"/>
                      </a:rPr>
                      <a:t>vibration</a:t>
                    </a:r>
                  </a:p>
                </p:txBody>
              </p:sp>
            </p:grpSp>
            <p:sp>
              <p:nvSpPr>
                <p:cNvPr id="28709" name="AutoShape 46"/>
                <p:cNvSpPr>
                  <a:spLocks noChangeArrowheads="1"/>
                </p:cNvSpPr>
                <p:nvPr/>
              </p:nvSpPr>
              <p:spPr bwMode="auto">
                <a:xfrm rot="16215713" flipH="1">
                  <a:off x="1366" y="1942"/>
                  <a:ext cx="577" cy="62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17694720 60000 65536"/>
                    <a:gd name="T9" fmla="*/ 5898240 60000 65536"/>
                    <a:gd name="T10" fmla="*/ 5898240 60000 65536"/>
                    <a:gd name="T11" fmla="*/ 0 60000 65536"/>
                    <a:gd name="T12" fmla="*/ 12428 w 21600"/>
                    <a:gd name="T13" fmla="*/ 3002 h 21600"/>
                    <a:gd name="T14" fmla="*/ 18381 w 21600"/>
                    <a:gd name="T15" fmla="*/ 914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21600" y="6079"/>
                      </a:moveTo>
                      <a:lnTo>
                        <a:pt x="15262" y="0"/>
                      </a:lnTo>
                      <a:lnTo>
                        <a:pt x="15262" y="3001"/>
                      </a:lnTo>
                      <a:lnTo>
                        <a:pt x="12427" y="3001"/>
                      </a:lnTo>
                      <a:cubicBezTo>
                        <a:pt x="5564" y="3001"/>
                        <a:pt x="0" y="7101"/>
                        <a:pt x="0" y="12158"/>
                      </a:cubicBezTo>
                      <a:lnTo>
                        <a:pt x="0" y="21600"/>
                      </a:lnTo>
                      <a:lnTo>
                        <a:pt x="6292" y="21600"/>
                      </a:lnTo>
                      <a:lnTo>
                        <a:pt x="6292" y="12158"/>
                      </a:lnTo>
                      <a:cubicBezTo>
                        <a:pt x="6292" y="10501"/>
                        <a:pt x="9039" y="9157"/>
                        <a:pt x="12427" y="9157"/>
                      </a:cubicBezTo>
                      <a:lnTo>
                        <a:pt x="15262" y="9157"/>
                      </a:lnTo>
                      <a:lnTo>
                        <a:pt x="15262" y="12158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710" name="Text Box 47"/>
                <p:cNvSpPr txBox="1">
                  <a:spLocks noChangeArrowheads="1"/>
                </p:cNvSpPr>
                <p:nvPr/>
              </p:nvSpPr>
              <p:spPr bwMode="auto">
                <a:xfrm>
                  <a:off x="288" y="1536"/>
                  <a:ext cx="819" cy="5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endParaRPr lang="en-US" sz="2400">
                    <a:latin typeface="Times New Roman" pitchFamily="18" charset="0"/>
                  </a:endParaRPr>
                </a:p>
                <a:p>
                  <a:pPr eaLnBrk="0" hangingPunct="0"/>
                  <a:r>
                    <a:rPr lang="en-US" sz="2400">
                      <a:latin typeface="Times New Roman" pitchFamily="18" charset="0"/>
                    </a:rPr>
                    <a:t>We see...</a:t>
                  </a:r>
                </a:p>
              </p:txBody>
            </p:sp>
          </p:grpSp>
        </p:grpSp>
      </p:grpSp>
      <p:grpSp>
        <p:nvGrpSpPr>
          <p:cNvPr id="11" name="Group 48"/>
          <p:cNvGrpSpPr>
            <a:grpSpLocks/>
          </p:cNvGrpSpPr>
          <p:nvPr/>
        </p:nvGrpSpPr>
        <p:grpSpPr bwMode="auto">
          <a:xfrm>
            <a:off x="4333875" y="2511425"/>
            <a:ext cx="4124325" cy="3654425"/>
            <a:chOff x="2832" y="1884"/>
            <a:chExt cx="2598" cy="2302"/>
          </a:xfrm>
        </p:grpSpPr>
        <p:sp>
          <p:nvSpPr>
            <p:cNvPr id="28682" name="Text Box 49"/>
            <p:cNvSpPr txBox="1">
              <a:spLocks noChangeArrowheads="1"/>
            </p:cNvSpPr>
            <p:nvPr/>
          </p:nvSpPr>
          <p:spPr bwMode="auto">
            <a:xfrm>
              <a:off x="4026" y="1884"/>
              <a:ext cx="1352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>
                  <a:latin typeface="Times New Roman" pitchFamily="18" charset="0"/>
                </a:rPr>
                <a:t>We don’t see…</a:t>
              </a:r>
            </a:p>
            <a:p>
              <a:pPr eaLnBrk="0" hangingPunct="0"/>
              <a:r>
                <a:rPr lang="en-US" sz="2400">
                  <a:latin typeface="Times New Roman" pitchFamily="18" charset="0"/>
                </a:rPr>
                <a:t>(but would like)</a:t>
              </a:r>
            </a:p>
          </p:txBody>
        </p:sp>
        <p:grpSp>
          <p:nvGrpSpPr>
            <p:cNvPr id="12" name="Group 50"/>
            <p:cNvGrpSpPr>
              <a:grpSpLocks/>
            </p:cNvGrpSpPr>
            <p:nvPr/>
          </p:nvGrpSpPr>
          <p:grpSpPr bwMode="auto">
            <a:xfrm>
              <a:off x="2832" y="2448"/>
              <a:ext cx="2598" cy="1738"/>
              <a:chOff x="2832" y="2448"/>
              <a:chExt cx="2598" cy="1738"/>
            </a:xfrm>
          </p:grpSpPr>
          <p:grpSp>
            <p:nvGrpSpPr>
              <p:cNvPr id="13" name="Group 51"/>
              <p:cNvGrpSpPr>
                <a:grpSpLocks/>
              </p:cNvGrpSpPr>
              <p:nvPr/>
            </p:nvGrpSpPr>
            <p:grpSpPr bwMode="auto">
              <a:xfrm>
                <a:off x="2832" y="2448"/>
                <a:ext cx="2598" cy="1738"/>
                <a:chOff x="2832" y="2448"/>
                <a:chExt cx="2598" cy="1738"/>
              </a:xfrm>
            </p:grpSpPr>
            <p:grpSp>
              <p:nvGrpSpPr>
                <p:cNvPr id="14" name="Group 52"/>
                <p:cNvGrpSpPr>
                  <a:grpSpLocks/>
                </p:cNvGrpSpPr>
                <p:nvPr/>
              </p:nvGrpSpPr>
              <p:grpSpPr bwMode="auto">
                <a:xfrm>
                  <a:off x="2832" y="2448"/>
                  <a:ext cx="2458" cy="932"/>
                  <a:chOff x="134" y="2438"/>
                  <a:chExt cx="2458" cy="932"/>
                </a:xfrm>
              </p:grpSpPr>
              <p:sp>
                <p:nvSpPr>
                  <p:cNvPr id="28700" name="Line 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84" y="2592"/>
                    <a:ext cx="0" cy="62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701" name="Line 54"/>
                  <p:cNvSpPr>
                    <a:spLocks noChangeShapeType="1"/>
                  </p:cNvSpPr>
                  <p:nvPr/>
                </p:nvSpPr>
                <p:spPr bwMode="auto">
                  <a:xfrm>
                    <a:off x="384" y="3216"/>
                    <a:ext cx="220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702" name="Text Box 5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304" y="3216"/>
                    <a:ext cx="258" cy="1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eaLnBrk="0" hangingPunct="0"/>
                    <a:r>
                      <a:rPr lang="en-US" sz="1000">
                        <a:latin typeface="Times New Roman" pitchFamily="18" charset="0"/>
                      </a:rPr>
                      <a:t>time</a:t>
                    </a:r>
                  </a:p>
                </p:txBody>
              </p:sp>
              <p:sp>
                <p:nvSpPr>
                  <p:cNvPr id="28703" name="Text Box 5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4" y="2438"/>
                    <a:ext cx="405" cy="1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eaLnBrk="0" hangingPunct="0"/>
                    <a:r>
                      <a:rPr lang="en-US" sz="1000">
                        <a:latin typeface="Times New Roman" pitchFamily="18" charset="0"/>
                      </a:rPr>
                      <a:t>vibration</a:t>
                    </a:r>
                  </a:p>
                </p:txBody>
              </p:sp>
            </p:grpSp>
            <p:grpSp>
              <p:nvGrpSpPr>
                <p:cNvPr id="15" name="Group 57"/>
                <p:cNvGrpSpPr>
                  <a:grpSpLocks/>
                </p:cNvGrpSpPr>
                <p:nvPr/>
              </p:nvGrpSpPr>
              <p:grpSpPr bwMode="auto">
                <a:xfrm>
                  <a:off x="3072" y="3408"/>
                  <a:ext cx="2358" cy="778"/>
                  <a:chOff x="394" y="3418"/>
                  <a:chExt cx="2358" cy="778"/>
                </a:xfrm>
              </p:grpSpPr>
              <p:sp>
                <p:nvSpPr>
                  <p:cNvPr id="28697" name="Line 5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4" y="3418"/>
                    <a:ext cx="0" cy="62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698" name="Line 59"/>
                  <p:cNvSpPr>
                    <a:spLocks noChangeShapeType="1"/>
                  </p:cNvSpPr>
                  <p:nvPr/>
                </p:nvSpPr>
                <p:spPr bwMode="auto">
                  <a:xfrm>
                    <a:off x="394" y="4042"/>
                    <a:ext cx="220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8699" name="Text Box 6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314" y="4042"/>
                    <a:ext cx="438" cy="1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eaLnBrk="0" hangingPunct="0"/>
                    <a:r>
                      <a:rPr lang="en-US" sz="1000">
                        <a:latin typeface="Times New Roman" pitchFamily="18" charset="0"/>
                      </a:rPr>
                      <a:t>frequency</a:t>
                    </a:r>
                  </a:p>
                </p:txBody>
              </p:sp>
            </p:grpSp>
          </p:grpSp>
          <p:sp>
            <p:nvSpPr>
              <p:cNvPr id="28685" name="Freeform 61"/>
              <p:cNvSpPr>
                <a:spLocks/>
              </p:cNvSpPr>
              <p:nvPr/>
            </p:nvSpPr>
            <p:spPr bwMode="auto">
              <a:xfrm>
                <a:off x="3072" y="2784"/>
                <a:ext cx="2304" cy="336"/>
              </a:xfrm>
              <a:custGeom>
                <a:avLst/>
                <a:gdLst>
                  <a:gd name="T0" fmla="*/ 0 w 528"/>
                  <a:gd name="T1" fmla="*/ 40824 h 112"/>
                  <a:gd name="T2" fmla="*/ 330689 w 528"/>
                  <a:gd name="T3" fmla="*/ 5832 h 112"/>
                  <a:gd name="T4" fmla="*/ 662810 w 528"/>
                  <a:gd name="T5" fmla="*/ 75816 h 112"/>
                  <a:gd name="T6" fmla="*/ 993425 w 528"/>
                  <a:gd name="T7" fmla="*/ 5832 h 112"/>
                  <a:gd name="T8" fmla="*/ 1325943 w 528"/>
                  <a:gd name="T9" fmla="*/ 75816 h 112"/>
                  <a:gd name="T10" fmla="*/ 1656558 w 528"/>
                  <a:gd name="T11" fmla="*/ 5832 h 112"/>
                  <a:gd name="T12" fmla="*/ 1988753 w 528"/>
                  <a:gd name="T13" fmla="*/ 75816 h 112"/>
                  <a:gd name="T14" fmla="*/ 2319364 w 528"/>
                  <a:gd name="T15" fmla="*/ 5832 h 112"/>
                  <a:gd name="T16" fmla="*/ 2651468 w 528"/>
                  <a:gd name="T17" fmla="*/ 75816 h 112"/>
                  <a:gd name="T18" fmla="*/ 2982157 w 528"/>
                  <a:gd name="T19" fmla="*/ 5832 h 112"/>
                  <a:gd name="T20" fmla="*/ 3314600 w 528"/>
                  <a:gd name="T21" fmla="*/ 75816 h 112"/>
                  <a:gd name="T22" fmla="*/ 3645290 w 528"/>
                  <a:gd name="T23" fmla="*/ 40824 h 1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28"/>
                  <a:gd name="T37" fmla="*/ 0 h 112"/>
                  <a:gd name="T38" fmla="*/ 528 w 528"/>
                  <a:gd name="T39" fmla="*/ 112 h 11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28" h="112">
                    <a:moveTo>
                      <a:pt x="0" y="56"/>
                    </a:moveTo>
                    <a:cubicBezTo>
                      <a:pt x="16" y="28"/>
                      <a:pt x="32" y="0"/>
                      <a:pt x="48" y="8"/>
                    </a:cubicBezTo>
                    <a:cubicBezTo>
                      <a:pt x="64" y="16"/>
                      <a:pt x="80" y="104"/>
                      <a:pt x="96" y="104"/>
                    </a:cubicBezTo>
                    <a:cubicBezTo>
                      <a:pt x="112" y="104"/>
                      <a:pt x="128" y="8"/>
                      <a:pt x="144" y="8"/>
                    </a:cubicBezTo>
                    <a:cubicBezTo>
                      <a:pt x="160" y="8"/>
                      <a:pt x="176" y="104"/>
                      <a:pt x="192" y="104"/>
                    </a:cubicBezTo>
                    <a:cubicBezTo>
                      <a:pt x="208" y="104"/>
                      <a:pt x="224" y="8"/>
                      <a:pt x="240" y="8"/>
                    </a:cubicBezTo>
                    <a:cubicBezTo>
                      <a:pt x="256" y="8"/>
                      <a:pt x="272" y="104"/>
                      <a:pt x="288" y="104"/>
                    </a:cubicBezTo>
                    <a:cubicBezTo>
                      <a:pt x="304" y="104"/>
                      <a:pt x="320" y="8"/>
                      <a:pt x="336" y="8"/>
                    </a:cubicBezTo>
                    <a:cubicBezTo>
                      <a:pt x="352" y="8"/>
                      <a:pt x="368" y="104"/>
                      <a:pt x="384" y="104"/>
                    </a:cubicBezTo>
                    <a:cubicBezTo>
                      <a:pt x="400" y="104"/>
                      <a:pt x="416" y="8"/>
                      <a:pt x="432" y="8"/>
                    </a:cubicBezTo>
                    <a:cubicBezTo>
                      <a:pt x="448" y="8"/>
                      <a:pt x="464" y="96"/>
                      <a:pt x="480" y="104"/>
                    </a:cubicBezTo>
                    <a:cubicBezTo>
                      <a:pt x="496" y="112"/>
                      <a:pt x="512" y="84"/>
                      <a:pt x="528" y="5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6" name="Group 62"/>
              <p:cNvGrpSpPr>
                <a:grpSpLocks/>
              </p:cNvGrpSpPr>
              <p:nvPr/>
            </p:nvGrpSpPr>
            <p:grpSpPr bwMode="auto">
              <a:xfrm>
                <a:off x="3696" y="2544"/>
                <a:ext cx="432" cy="240"/>
                <a:chOff x="1152" y="2592"/>
                <a:chExt cx="432" cy="240"/>
              </a:xfrm>
            </p:grpSpPr>
            <p:sp>
              <p:nvSpPr>
                <p:cNvPr id="28690" name="Text Box 63"/>
                <p:cNvSpPr txBox="1">
                  <a:spLocks noChangeArrowheads="1"/>
                </p:cNvSpPr>
                <p:nvPr/>
              </p:nvSpPr>
              <p:spPr bwMode="auto">
                <a:xfrm>
                  <a:off x="1209" y="2608"/>
                  <a:ext cx="315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sz="1000">
                      <a:latin typeface="Times New Roman" pitchFamily="18" charset="0"/>
                    </a:rPr>
                    <a:t>BPFO</a:t>
                  </a:r>
                  <a:endParaRPr lang="en-US" sz="2400">
                    <a:latin typeface="Times New Roman" pitchFamily="18" charset="0"/>
                  </a:endParaRPr>
                </a:p>
              </p:txBody>
            </p:sp>
            <p:sp>
              <p:nvSpPr>
                <p:cNvPr id="28691" name="Line 64"/>
                <p:cNvSpPr>
                  <a:spLocks noChangeShapeType="1"/>
                </p:cNvSpPr>
                <p:nvPr/>
              </p:nvSpPr>
              <p:spPr bwMode="auto">
                <a:xfrm flipV="1">
                  <a:off x="1152" y="2592"/>
                  <a:ext cx="0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692" name="Line 65"/>
                <p:cNvSpPr>
                  <a:spLocks noChangeShapeType="1"/>
                </p:cNvSpPr>
                <p:nvPr/>
              </p:nvSpPr>
              <p:spPr bwMode="auto">
                <a:xfrm flipV="1">
                  <a:off x="1584" y="2592"/>
                  <a:ext cx="0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693" name="Line 66"/>
                <p:cNvSpPr>
                  <a:spLocks noChangeShapeType="1"/>
                </p:cNvSpPr>
                <p:nvPr/>
              </p:nvSpPr>
              <p:spPr bwMode="auto">
                <a:xfrm>
                  <a:off x="1488" y="2688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sm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694" name="Line 67"/>
                <p:cNvSpPr>
                  <a:spLocks noChangeShapeType="1"/>
                </p:cNvSpPr>
                <p:nvPr/>
              </p:nvSpPr>
              <p:spPr bwMode="auto">
                <a:xfrm flipH="1">
                  <a:off x="1152" y="2688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sm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8687" name="Freeform 68"/>
              <p:cNvSpPr>
                <a:spLocks/>
              </p:cNvSpPr>
              <p:nvPr/>
            </p:nvSpPr>
            <p:spPr bwMode="auto">
              <a:xfrm>
                <a:off x="3504" y="3648"/>
                <a:ext cx="96" cy="384"/>
              </a:xfrm>
              <a:custGeom>
                <a:avLst/>
                <a:gdLst>
                  <a:gd name="T0" fmla="*/ 0 w 192"/>
                  <a:gd name="T1" fmla="*/ 4022 h 240"/>
                  <a:gd name="T2" fmla="*/ 1 w 192"/>
                  <a:gd name="T3" fmla="*/ 3221 h 240"/>
                  <a:gd name="T4" fmla="*/ 2 w 192"/>
                  <a:gd name="T5" fmla="*/ 0 h 240"/>
                  <a:gd name="T6" fmla="*/ 3 w 192"/>
                  <a:gd name="T7" fmla="*/ 3221 h 240"/>
                  <a:gd name="T8" fmla="*/ 3 w 192"/>
                  <a:gd name="T9" fmla="*/ 4022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240"/>
                  <a:gd name="T17" fmla="*/ 192 w 192"/>
                  <a:gd name="T18" fmla="*/ 240 h 2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240">
                    <a:moveTo>
                      <a:pt x="0" y="240"/>
                    </a:moveTo>
                    <a:cubicBezTo>
                      <a:pt x="16" y="236"/>
                      <a:pt x="32" y="232"/>
                      <a:pt x="48" y="192"/>
                    </a:cubicBezTo>
                    <a:cubicBezTo>
                      <a:pt x="64" y="152"/>
                      <a:pt x="80" y="0"/>
                      <a:pt x="96" y="0"/>
                    </a:cubicBezTo>
                    <a:cubicBezTo>
                      <a:pt x="112" y="0"/>
                      <a:pt x="128" y="152"/>
                      <a:pt x="144" y="192"/>
                    </a:cubicBezTo>
                    <a:cubicBezTo>
                      <a:pt x="160" y="232"/>
                      <a:pt x="184" y="232"/>
                      <a:pt x="192" y="24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88" name="Text Box 69"/>
              <p:cNvSpPr txBox="1">
                <a:spLocks noChangeArrowheads="1"/>
              </p:cNvSpPr>
              <p:nvPr/>
            </p:nvSpPr>
            <p:spPr bwMode="auto">
              <a:xfrm>
                <a:off x="3696" y="3426"/>
                <a:ext cx="315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000">
                    <a:latin typeface="Times New Roman" pitchFamily="18" charset="0"/>
                  </a:rPr>
                  <a:t>BPFO</a:t>
                </a:r>
              </a:p>
            </p:txBody>
          </p:sp>
          <p:sp>
            <p:nvSpPr>
              <p:cNvPr id="28689" name="Freeform 70"/>
              <p:cNvSpPr>
                <a:spLocks/>
              </p:cNvSpPr>
              <p:nvPr/>
            </p:nvSpPr>
            <p:spPr bwMode="auto">
              <a:xfrm>
                <a:off x="3552" y="3504"/>
                <a:ext cx="192" cy="96"/>
              </a:xfrm>
              <a:custGeom>
                <a:avLst/>
                <a:gdLst>
                  <a:gd name="T0" fmla="*/ 809 w 144"/>
                  <a:gd name="T1" fmla="*/ 0 h 144"/>
                  <a:gd name="T2" fmla="*/ 268 w 144"/>
                  <a:gd name="T3" fmla="*/ 4 h 144"/>
                  <a:gd name="T4" fmla="*/ 0 w 144"/>
                  <a:gd name="T5" fmla="*/ 13 h 144"/>
                  <a:gd name="T6" fmla="*/ 0 60000 65536"/>
                  <a:gd name="T7" fmla="*/ 0 60000 65536"/>
                  <a:gd name="T8" fmla="*/ 0 60000 65536"/>
                  <a:gd name="T9" fmla="*/ 0 w 144"/>
                  <a:gd name="T10" fmla="*/ 0 h 144"/>
                  <a:gd name="T11" fmla="*/ 144 w 144"/>
                  <a:gd name="T12" fmla="*/ 144 h 14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4" h="144">
                    <a:moveTo>
                      <a:pt x="144" y="0"/>
                    </a:moveTo>
                    <a:cubicBezTo>
                      <a:pt x="108" y="12"/>
                      <a:pt x="72" y="24"/>
                      <a:pt x="48" y="48"/>
                    </a:cubicBezTo>
                    <a:cubicBezTo>
                      <a:pt x="24" y="72"/>
                      <a:pt x="12" y="108"/>
                      <a:pt x="0" y="14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8678" name="Text Box 71"/>
          <p:cNvSpPr txBox="1">
            <a:spLocks noChangeArrowheads="1"/>
          </p:cNvSpPr>
          <p:nvPr/>
        </p:nvSpPr>
        <p:spPr bwMode="auto">
          <a:xfrm>
            <a:off x="950912" y="969963"/>
            <a:ext cx="24463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rgbClr val="0070C0"/>
                </a:solidFill>
                <a:latin typeface="Times New Roman" pitchFamily="18" charset="0"/>
              </a:rPr>
              <a:t>Impact events</a:t>
            </a:r>
          </a:p>
          <a:p>
            <a:pPr eaLnBrk="0" hangingPunct="0"/>
            <a:r>
              <a:rPr lang="en-US" sz="2400">
                <a:solidFill>
                  <a:srgbClr val="0070C0"/>
                </a:solidFill>
                <a:latin typeface="Times New Roman" pitchFamily="18" charset="0"/>
              </a:rPr>
              <a:t>generate high-freq</a:t>
            </a:r>
          </a:p>
          <a:p>
            <a:pPr eaLnBrk="0" hangingPunct="0"/>
            <a:r>
              <a:rPr lang="en-US" sz="2400">
                <a:solidFill>
                  <a:srgbClr val="0070C0"/>
                </a:solidFill>
                <a:latin typeface="Times New Roman" pitchFamily="18" charset="0"/>
              </a:rPr>
              <a:t>pulses.</a:t>
            </a:r>
          </a:p>
        </p:txBody>
      </p:sp>
      <p:sp>
        <p:nvSpPr>
          <p:cNvPr id="28679" name="Slide Number Placeholder 71"/>
          <p:cNvSpPr>
            <a:spLocks noGrp="1"/>
          </p:cNvSpPr>
          <p:nvPr>
            <p:ph type="sldNum" sz="quarter" idx="12"/>
          </p:nvPr>
        </p:nvSpPr>
        <p:spPr bwMode="auto">
          <a:xfrm>
            <a:off x="0" y="6440488"/>
            <a:ext cx="19050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1D4F4BF3-4B0D-415B-B3A4-DE3252DEAD94}" type="slidenum">
              <a:rPr lang="en-US" smtClean="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rPr>
              <a:pPr algn="l"/>
              <a:t>26</a:t>
            </a:fld>
            <a:endParaRPr lang="en-US" smtClean="0">
              <a:solidFill>
                <a:schemeClr val="bg1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4265612" y="2541588"/>
            <a:ext cx="577850" cy="7350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681" name="TextBox 74"/>
          <p:cNvSpPr txBox="1">
            <a:spLocks noChangeArrowheads="1"/>
          </p:cNvSpPr>
          <p:nvPr/>
        </p:nvSpPr>
        <p:spPr bwMode="auto">
          <a:xfrm>
            <a:off x="4405312" y="2678113"/>
            <a:ext cx="406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X</a:t>
            </a:r>
          </a:p>
        </p:txBody>
      </p:sp>
      <p:pic>
        <p:nvPicPr>
          <p:cNvPr id="76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8" y="6315173"/>
            <a:ext cx="16002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Text Box 18"/>
          <p:cNvSpPr txBox="1">
            <a:spLocks noChangeArrowheads="1"/>
          </p:cNvSpPr>
          <p:nvPr/>
        </p:nvSpPr>
        <p:spPr bwMode="auto">
          <a:xfrm>
            <a:off x="6640218" y="6355958"/>
            <a:ext cx="2455863" cy="46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fld id="{95990F28-EF56-40AF-B6C1-2CF755EA3890}" type="slidenum">
              <a:rPr lang="en-US" sz="900"/>
              <a:pPr algn="r">
                <a:lnSpc>
                  <a:spcPct val="90000"/>
                </a:lnSpc>
              </a:pPr>
              <a:t>26</a:t>
            </a:fld>
            <a:r>
              <a:rPr lang="en-US" sz="900" dirty="0"/>
              <a:t> 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VI –Southern Indiana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10/03/2013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117725" y="333375"/>
          <a:ext cx="5743575" cy="157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Worksheet" r:id="rId5" imgW="10194480" imgH="7232040" progId="Excel.Sheet.8">
                  <p:embed/>
                </p:oleObj>
              </mc:Choice>
              <mc:Fallback>
                <p:oleObj name="Worksheet" r:id="rId5" imgW="10194480" imgH="7232040" progId="Excel.Shee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725" y="333375"/>
                        <a:ext cx="5743575" cy="157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Text Box 3"/>
          <p:cNvSpPr txBox="1">
            <a:spLocks noChangeArrowheads="1"/>
          </p:cNvSpPr>
          <p:nvPr/>
        </p:nvSpPr>
        <p:spPr bwMode="auto">
          <a:xfrm>
            <a:off x="730250" y="304800"/>
            <a:ext cx="68056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solidFill>
                  <a:srgbClr val="0070C0"/>
                </a:solidFill>
                <a:latin typeface="Times New Roman" pitchFamily="18" charset="0"/>
              </a:rPr>
              <a:t>The raw signal includes low frequency running speed harmonics: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958850" y="1981200"/>
            <a:ext cx="6826250" cy="1046163"/>
            <a:chOff x="326" y="1645"/>
            <a:chExt cx="4300" cy="659"/>
          </a:xfrm>
        </p:grpSpPr>
        <p:graphicFrame>
          <p:nvGraphicFramePr>
            <p:cNvPr id="1028" name="Object 5"/>
            <p:cNvGraphicFramePr>
              <a:graphicFrameLocks noChangeAspect="1"/>
            </p:cNvGraphicFramePr>
            <p:nvPr/>
          </p:nvGraphicFramePr>
          <p:xfrm>
            <a:off x="1008" y="1920"/>
            <a:ext cx="3618" cy="3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0" name="Worksheet" r:id="rId8" imgW="10194480" imgH="7232040" progId="Excel.Sheet.8">
                    <p:embed/>
                  </p:oleObj>
                </mc:Choice>
                <mc:Fallback>
                  <p:oleObj name="Worksheet" r:id="rId8" imgW="10194480" imgH="7232040" progId="Excel.Sheet.8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08" y="1920"/>
                          <a:ext cx="3618" cy="38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50" name="Text Box 6"/>
            <p:cNvSpPr txBox="1">
              <a:spLocks noChangeArrowheads="1"/>
            </p:cNvSpPr>
            <p:nvPr/>
          </p:nvSpPr>
          <p:spPr bwMode="auto">
            <a:xfrm>
              <a:off x="326" y="1645"/>
              <a:ext cx="3815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>
                  <a:solidFill>
                    <a:srgbClr val="0070C0"/>
                  </a:solidFill>
                  <a:latin typeface="Times New Roman" pitchFamily="18" charset="0"/>
                </a:rPr>
                <a:t>These are removed by high-pass (or band-pass) filtering: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958850" y="3144838"/>
            <a:ext cx="6826250" cy="874712"/>
            <a:chOff x="326" y="2409"/>
            <a:chExt cx="4300" cy="551"/>
          </a:xfrm>
        </p:grpSpPr>
        <p:graphicFrame>
          <p:nvGraphicFramePr>
            <p:cNvPr id="1027" name="Object 8"/>
            <p:cNvGraphicFramePr>
              <a:graphicFrameLocks noChangeAspect="1"/>
            </p:cNvGraphicFramePr>
            <p:nvPr/>
          </p:nvGraphicFramePr>
          <p:xfrm>
            <a:off x="1008" y="2688"/>
            <a:ext cx="3618" cy="2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1" name="Worksheet" r:id="rId11" imgW="10194480" imgH="7232040" progId="Excel.Sheet.8">
                    <p:embed/>
                  </p:oleObj>
                </mc:Choice>
                <mc:Fallback>
                  <p:oleObj name="Worksheet" r:id="rId11" imgW="10194480" imgH="7232040" progId="Excel.Sheet.8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08" y="2688"/>
                          <a:ext cx="3618" cy="27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9" name="Text Box 9"/>
            <p:cNvSpPr txBox="1">
              <a:spLocks noChangeArrowheads="1"/>
            </p:cNvSpPr>
            <p:nvPr/>
          </p:nvSpPr>
          <p:spPr bwMode="auto">
            <a:xfrm>
              <a:off x="326" y="2409"/>
              <a:ext cx="239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>
                  <a:solidFill>
                    <a:srgbClr val="0070C0"/>
                  </a:solidFill>
                  <a:latin typeface="Times New Roman" pitchFamily="18" charset="0"/>
                </a:rPr>
                <a:t>With envelope detection is applied: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035050" y="4224338"/>
            <a:ext cx="5772150" cy="1509712"/>
            <a:chOff x="374" y="3081"/>
            <a:chExt cx="3636" cy="951"/>
          </a:xfrm>
        </p:grpSpPr>
        <p:sp>
          <p:nvSpPr>
            <p:cNvPr id="1040" name="Text Box 11"/>
            <p:cNvSpPr txBox="1">
              <a:spLocks noChangeArrowheads="1"/>
            </p:cNvSpPr>
            <p:nvPr/>
          </p:nvSpPr>
          <p:spPr bwMode="auto">
            <a:xfrm>
              <a:off x="374" y="3081"/>
              <a:ext cx="363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>
                  <a:solidFill>
                    <a:srgbClr val="0070C0"/>
                  </a:solidFill>
                  <a:latin typeface="Times New Roman" pitchFamily="18" charset="0"/>
                </a:rPr>
                <a:t>Finally the result is displayed in the frequency domain:</a:t>
              </a:r>
            </a:p>
          </p:txBody>
        </p:sp>
        <p:sp>
          <p:nvSpPr>
            <p:cNvPr id="1041" name="Line 12"/>
            <p:cNvSpPr>
              <a:spLocks noChangeShapeType="1"/>
            </p:cNvSpPr>
            <p:nvPr/>
          </p:nvSpPr>
          <p:spPr bwMode="auto">
            <a:xfrm flipV="1">
              <a:off x="1536" y="3360"/>
              <a:ext cx="0" cy="67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2" name="Line 13"/>
            <p:cNvSpPr>
              <a:spLocks noChangeShapeType="1"/>
            </p:cNvSpPr>
            <p:nvPr/>
          </p:nvSpPr>
          <p:spPr bwMode="auto">
            <a:xfrm>
              <a:off x="1536" y="4032"/>
              <a:ext cx="2400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3" name="Freeform 14"/>
            <p:cNvSpPr>
              <a:spLocks/>
            </p:cNvSpPr>
            <p:nvPr/>
          </p:nvSpPr>
          <p:spPr bwMode="auto">
            <a:xfrm>
              <a:off x="1920" y="3552"/>
              <a:ext cx="96" cy="480"/>
            </a:xfrm>
            <a:custGeom>
              <a:avLst/>
              <a:gdLst>
                <a:gd name="T0" fmla="*/ 0 w 192"/>
                <a:gd name="T1" fmla="*/ 3840 h 240"/>
                <a:gd name="T2" fmla="*/ 3 w 192"/>
                <a:gd name="T3" fmla="*/ 3072 h 240"/>
                <a:gd name="T4" fmla="*/ 6 w 192"/>
                <a:gd name="T5" fmla="*/ 0 h 240"/>
                <a:gd name="T6" fmla="*/ 9 w 192"/>
                <a:gd name="T7" fmla="*/ 3072 h 240"/>
                <a:gd name="T8" fmla="*/ 12 w 192"/>
                <a:gd name="T9" fmla="*/ 38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240"/>
                <a:gd name="T17" fmla="*/ 192 w 192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240">
                  <a:moveTo>
                    <a:pt x="0" y="240"/>
                  </a:moveTo>
                  <a:cubicBezTo>
                    <a:pt x="16" y="236"/>
                    <a:pt x="32" y="232"/>
                    <a:pt x="48" y="192"/>
                  </a:cubicBezTo>
                  <a:cubicBezTo>
                    <a:pt x="64" y="152"/>
                    <a:pt x="80" y="0"/>
                    <a:pt x="96" y="0"/>
                  </a:cubicBezTo>
                  <a:cubicBezTo>
                    <a:pt x="112" y="0"/>
                    <a:pt x="128" y="152"/>
                    <a:pt x="144" y="192"/>
                  </a:cubicBezTo>
                  <a:cubicBezTo>
                    <a:pt x="160" y="232"/>
                    <a:pt x="176" y="236"/>
                    <a:pt x="192" y="240"/>
                  </a:cubicBezTo>
                </a:path>
              </a:pathLst>
            </a:custGeom>
            <a:noFill/>
            <a:ln w="635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4" name="Freeform 15"/>
            <p:cNvSpPr>
              <a:spLocks/>
            </p:cNvSpPr>
            <p:nvPr/>
          </p:nvSpPr>
          <p:spPr bwMode="auto">
            <a:xfrm>
              <a:off x="2352" y="3792"/>
              <a:ext cx="96" cy="240"/>
            </a:xfrm>
            <a:custGeom>
              <a:avLst/>
              <a:gdLst>
                <a:gd name="T0" fmla="*/ 0 w 192"/>
                <a:gd name="T1" fmla="*/ 240 h 240"/>
                <a:gd name="T2" fmla="*/ 3 w 192"/>
                <a:gd name="T3" fmla="*/ 192 h 240"/>
                <a:gd name="T4" fmla="*/ 6 w 192"/>
                <a:gd name="T5" fmla="*/ 0 h 240"/>
                <a:gd name="T6" fmla="*/ 9 w 192"/>
                <a:gd name="T7" fmla="*/ 192 h 240"/>
                <a:gd name="T8" fmla="*/ 12 w 192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240"/>
                <a:gd name="T17" fmla="*/ 192 w 192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240">
                  <a:moveTo>
                    <a:pt x="0" y="240"/>
                  </a:moveTo>
                  <a:cubicBezTo>
                    <a:pt x="16" y="236"/>
                    <a:pt x="32" y="232"/>
                    <a:pt x="48" y="192"/>
                  </a:cubicBezTo>
                  <a:cubicBezTo>
                    <a:pt x="64" y="152"/>
                    <a:pt x="80" y="0"/>
                    <a:pt x="96" y="0"/>
                  </a:cubicBezTo>
                  <a:cubicBezTo>
                    <a:pt x="112" y="0"/>
                    <a:pt x="128" y="152"/>
                    <a:pt x="144" y="192"/>
                  </a:cubicBezTo>
                  <a:cubicBezTo>
                    <a:pt x="160" y="232"/>
                    <a:pt x="176" y="236"/>
                    <a:pt x="192" y="240"/>
                  </a:cubicBezTo>
                </a:path>
              </a:pathLst>
            </a:custGeom>
            <a:noFill/>
            <a:ln w="635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5" name="Freeform 16"/>
            <p:cNvSpPr>
              <a:spLocks/>
            </p:cNvSpPr>
            <p:nvPr/>
          </p:nvSpPr>
          <p:spPr bwMode="auto">
            <a:xfrm>
              <a:off x="2784" y="3936"/>
              <a:ext cx="96" cy="96"/>
            </a:xfrm>
            <a:custGeom>
              <a:avLst/>
              <a:gdLst>
                <a:gd name="T0" fmla="*/ 0 w 192"/>
                <a:gd name="T1" fmla="*/ 6 h 240"/>
                <a:gd name="T2" fmla="*/ 3 w 192"/>
                <a:gd name="T3" fmla="*/ 5 h 240"/>
                <a:gd name="T4" fmla="*/ 6 w 192"/>
                <a:gd name="T5" fmla="*/ 0 h 240"/>
                <a:gd name="T6" fmla="*/ 9 w 192"/>
                <a:gd name="T7" fmla="*/ 5 h 240"/>
                <a:gd name="T8" fmla="*/ 12 w 192"/>
                <a:gd name="T9" fmla="*/ 6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240"/>
                <a:gd name="T17" fmla="*/ 192 w 192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240">
                  <a:moveTo>
                    <a:pt x="0" y="240"/>
                  </a:moveTo>
                  <a:cubicBezTo>
                    <a:pt x="16" y="236"/>
                    <a:pt x="32" y="232"/>
                    <a:pt x="48" y="192"/>
                  </a:cubicBezTo>
                  <a:cubicBezTo>
                    <a:pt x="64" y="152"/>
                    <a:pt x="80" y="0"/>
                    <a:pt x="96" y="0"/>
                  </a:cubicBezTo>
                  <a:cubicBezTo>
                    <a:pt x="112" y="0"/>
                    <a:pt x="128" y="152"/>
                    <a:pt x="144" y="192"/>
                  </a:cubicBezTo>
                  <a:cubicBezTo>
                    <a:pt x="160" y="232"/>
                    <a:pt x="176" y="236"/>
                    <a:pt x="192" y="240"/>
                  </a:cubicBezTo>
                </a:path>
              </a:pathLst>
            </a:custGeom>
            <a:noFill/>
            <a:ln w="635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6" name="Freeform 17"/>
            <p:cNvSpPr>
              <a:spLocks/>
            </p:cNvSpPr>
            <p:nvPr/>
          </p:nvSpPr>
          <p:spPr bwMode="auto">
            <a:xfrm>
              <a:off x="3264" y="3984"/>
              <a:ext cx="96" cy="48"/>
            </a:xfrm>
            <a:custGeom>
              <a:avLst/>
              <a:gdLst>
                <a:gd name="T0" fmla="*/ 0 w 192"/>
                <a:gd name="T1" fmla="*/ 0 h 240"/>
                <a:gd name="T2" fmla="*/ 3 w 192"/>
                <a:gd name="T3" fmla="*/ 0 h 240"/>
                <a:gd name="T4" fmla="*/ 6 w 192"/>
                <a:gd name="T5" fmla="*/ 0 h 240"/>
                <a:gd name="T6" fmla="*/ 9 w 192"/>
                <a:gd name="T7" fmla="*/ 0 h 240"/>
                <a:gd name="T8" fmla="*/ 12 w 192"/>
                <a:gd name="T9" fmla="*/ 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240"/>
                <a:gd name="T17" fmla="*/ 192 w 192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240">
                  <a:moveTo>
                    <a:pt x="0" y="240"/>
                  </a:moveTo>
                  <a:cubicBezTo>
                    <a:pt x="16" y="236"/>
                    <a:pt x="32" y="232"/>
                    <a:pt x="48" y="192"/>
                  </a:cubicBezTo>
                  <a:cubicBezTo>
                    <a:pt x="64" y="152"/>
                    <a:pt x="80" y="0"/>
                    <a:pt x="96" y="0"/>
                  </a:cubicBezTo>
                  <a:cubicBezTo>
                    <a:pt x="112" y="0"/>
                    <a:pt x="128" y="152"/>
                    <a:pt x="144" y="192"/>
                  </a:cubicBezTo>
                  <a:cubicBezTo>
                    <a:pt x="160" y="232"/>
                    <a:pt x="176" y="236"/>
                    <a:pt x="192" y="240"/>
                  </a:cubicBezTo>
                </a:path>
              </a:pathLst>
            </a:custGeom>
            <a:noFill/>
            <a:ln w="635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7" name="Text Box 18"/>
            <p:cNvSpPr txBox="1">
              <a:spLocks noChangeArrowheads="1"/>
            </p:cNvSpPr>
            <p:nvPr/>
          </p:nvSpPr>
          <p:spPr bwMode="auto">
            <a:xfrm>
              <a:off x="2198" y="3335"/>
              <a:ext cx="35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>
                  <a:solidFill>
                    <a:srgbClr val="0070C0"/>
                  </a:solidFill>
                  <a:latin typeface="Times New Roman" pitchFamily="18" charset="0"/>
                </a:rPr>
                <a:t>BPFO</a:t>
              </a:r>
            </a:p>
          </p:txBody>
        </p:sp>
        <p:sp>
          <p:nvSpPr>
            <p:cNvPr id="1048" name="Freeform 19"/>
            <p:cNvSpPr>
              <a:spLocks/>
            </p:cNvSpPr>
            <p:nvPr/>
          </p:nvSpPr>
          <p:spPr bwMode="auto">
            <a:xfrm>
              <a:off x="1968" y="3408"/>
              <a:ext cx="240" cy="144"/>
            </a:xfrm>
            <a:custGeom>
              <a:avLst/>
              <a:gdLst>
                <a:gd name="T0" fmla="*/ 240 w 240"/>
                <a:gd name="T1" fmla="*/ 0 h 144"/>
                <a:gd name="T2" fmla="*/ 96 w 240"/>
                <a:gd name="T3" fmla="*/ 48 h 144"/>
                <a:gd name="T4" fmla="*/ 0 w 240"/>
                <a:gd name="T5" fmla="*/ 144 h 144"/>
                <a:gd name="T6" fmla="*/ 0 60000 65536"/>
                <a:gd name="T7" fmla="*/ 0 60000 65536"/>
                <a:gd name="T8" fmla="*/ 0 60000 65536"/>
                <a:gd name="T9" fmla="*/ 0 w 240"/>
                <a:gd name="T10" fmla="*/ 0 h 144"/>
                <a:gd name="T11" fmla="*/ 240 w 240"/>
                <a:gd name="T12" fmla="*/ 144 h 1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144">
                  <a:moveTo>
                    <a:pt x="240" y="0"/>
                  </a:moveTo>
                  <a:cubicBezTo>
                    <a:pt x="188" y="12"/>
                    <a:pt x="136" y="24"/>
                    <a:pt x="96" y="48"/>
                  </a:cubicBezTo>
                  <a:cubicBezTo>
                    <a:pt x="56" y="72"/>
                    <a:pt x="28" y="108"/>
                    <a:pt x="0" y="14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sm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4229" name="Text Box 21"/>
          <p:cNvSpPr txBox="1">
            <a:spLocks noChangeArrowheads="1"/>
          </p:cNvSpPr>
          <p:nvPr/>
        </p:nvSpPr>
        <p:spPr bwMode="auto">
          <a:xfrm>
            <a:off x="4314825" y="4968875"/>
            <a:ext cx="3733800" cy="366713"/>
          </a:xfrm>
          <a:prstGeom prst="rect">
            <a:avLst/>
          </a:prstGeom>
          <a:noFill/>
          <a:ln w="508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</a:rPr>
              <a:t>The “comb” or “saw tooth” pattern.</a:t>
            </a:r>
          </a:p>
        </p:txBody>
      </p:sp>
      <p:sp>
        <p:nvSpPr>
          <p:cNvPr id="1034" name="Slide Number Placeholder 20"/>
          <p:cNvSpPr>
            <a:spLocks noGrp="1"/>
          </p:cNvSpPr>
          <p:nvPr>
            <p:ph type="sldNum" sz="quarter" idx="12"/>
          </p:nvPr>
        </p:nvSpPr>
        <p:spPr bwMode="auto">
          <a:xfrm>
            <a:off x="0" y="6440488"/>
            <a:ext cx="19050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38173C55-8361-4ED4-8274-EBE6DAE3E7F2}" type="slidenum">
              <a:rPr lang="en-US" b="1" smtClean="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rPr>
              <a:pPr algn="l"/>
              <a:t>27</a:t>
            </a:fld>
            <a:endParaRPr lang="en-US" b="1" smtClean="0">
              <a:solidFill>
                <a:schemeClr val="bg1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5622925" y="3263900"/>
            <a:ext cx="766763" cy="273050"/>
          </a:xfrm>
          <a:custGeom>
            <a:avLst/>
            <a:gdLst>
              <a:gd name="connsiteX0" fmla="*/ 0 w 766763"/>
              <a:gd name="connsiteY0" fmla="*/ 240506 h 273050"/>
              <a:gd name="connsiteX1" fmla="*/ 152400 w 766763"/>
              <a:gd name="connsiteY1" fmla="*/ 207169 h 273050"/>
              <a:gd name="connsiteX2" fmla="*/ 280988 w 766763"/>
              <a:gd name="connsiteY2" fmla="*/ 64294 h 273050"/>
              <a:gd name="connsiteX3" fmla="*/ 414338 w 766763"/>
              <a:gd name="connsiteY3" fmla="*/ 2381 h 273050"/>
              <a:gd name="connsiteX4" fmla="*/ 547688 w 766763"/>
              <a:gd name="connsiteY4" fmla="*/ 78581 h 273050"/>
              <a:gd name="connsiteX5" fmla="*/ 638175 w 766763"/>
              <a:gd name="connsiteY5" fmla="*/ 245269 h 273050"/>
              <a:gd name="connsiteX6" fmla="*/ 766763 w 766763"/>
              <a:gd name="connsiteY6" fmla="*/ 245269 h 27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6763" h="273050">
                <a:moveTo>
                  <a:pt x="0" y="240506"/>
                </a:moveTo>
                <a:cubicBezTo>
                  <a:pt x="52784" y="238522"/>
                  <a:pt x="105569" y="236538"/>
                  <a:pt x="152400" y="207169"/>
                </a:cubicBezTo>
                <a:cubicBezTo>
                  <a:pt x="199231" y="177800"/>
                  <a:pt x="237332" y="98425"/>
                  <a:pt x="280988" y="64294"/>
                </a:cubicBezTo>
                <a:cubicBezTo>
                  <a:pt x="324644" y="30163"/>
                  <a:pt x="369888" y="0"/>
                  <a:pt x="414338" y="2381"/>
                </a:cubicBezTo>
                <a:cubicBezTo>
                  <a:pt x="458788" y="4762"/>
                  <a:pt x="510382" y="38100"/>
                  <a:pt x="547688" y="78581"/>
                </a:cubicBezTo>
                <a:cubicBezTo>
                  <a:pt x="584994" y="119062"/>
                  <a:pt x="601663" y="217488"/>
                  <a:pt x="638175" y="245269"/>
                </a:cubicBezTo>
                <a:cubicBezTo>
                  <a:pt x="674688" y="273050"/>
                  <a:pt x="720725" y="259159"/>
                  <a:pt x="766763" y="245269"/>
                </a:cubicBezTo>
              </a:path>
            </a:pathLst>
          </a:cu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5646738" y="3027363"/>
            <a:ext cx="2012950" cy="514350"/>
            <a:chOff x="5370513" y="3624263"/>
            <a:chExt cx="2013163" cy="514350"/>
          </a:xfrm>
        </p:grpSpPr>
        <p:sp>
          <p:nvSpPr>
            <p:cNvPr id="25" name="Freeform 24"/>
            <p:cNvSpPr/>
            <p:nvPr/>
          </p:nvSpPr>
          <p:spPr>
            <a:xfrm>
              <a:off x="5370513" y="3838575"/>
              <a:ext cx="662057" cy="300038"/>
            </a:xfrm>
            <a:custGeom>
              <a:avLst/>
              <a:gdLst>
                <a:gd name="connsiteX0" fmla="*/ 0 w 661987"/>
                <a:gd name="connsiteY0" fmla="*/ 267494 h 300831"/>
                <a:gd name="connsiteX1" fmla="*/ 104775 w 661987"/>
                <a:gd name="connsiteY1" fmla="*/ 257969 h 300831"/>
                <a:gd name="connsiteX2" fmla="*/ 142875 w 661987"/>
                <a:gd name="connsiteY2" fmla="*/ 191294 h 300831"/>
                <a:gd name="connsiteX3" fmla="*/ 157162 w 661987"/>
                <a:gd name="connsiteY3" fmla="*/ 243681 h 300831"/>
                <a:gd name="connsiteX4" fmla="*/ 190500 w 661987"/>
                <a:gd name="connsiteY4" fmla="*/ 210344 h 300831"/>
                <a:gd name="connsiteX5" fmla="*/ 219075 w 661987"/>
                <a:gd name="connsiteY5" fmla="*/ 272256 h 300831"/>
                <a:gd name="connsiteX6" fmla="*/ 257175 w 661987"/>
                <a:gd name="connsiteY6" fmla="*/ 67469 h 300831"/>
                <a:gd name="connsiteX7" fmla="*/ 280987 w 661987"/>
                <a:gd name="connsiteY7" fmla="*/ 248444 h 300831"/>
                <a:gd name="connsiteX8" fmla="*/ 309562 w 661987"/>
                <a:gd name="connsiteY8" fmla="*/ 138906 h 300831"/>
                <a:gd name="connsiteX9" fmla="*/ 328612 w 661987"/>
                <a:gd name="connsiteY9" fmla="*/ 177006 h 300831"/>
                <a:gd name="connsiteX10" fmla="*/ 342900 w 661987"/>
                <a:gd name="connsiteY10" fmla="*/ 272256 h 300831"/>
                <a:gd name="connsiteX11" fmla="*/ 366712 w 661987"/>
                <a:gd name="connsiteY11" fmla="*/ 5556 h 300831"/>
                <a:gd name="connsiteX12" fmla="*/ 400050 w 661987"/>
                <a:gd name="connsiteY12" fmla="*/ 238919 h 300831"/>
                <a:gd name="connsiteX13" fmla="*/ 428625 w 661987"/>
                <a:gd name="connsiteY13" fmla="*/ 138906 h 300831"/>
                <a:gd name="connsiteX14" fmla="*/ 457200 w 661987"/>
                <a:gd name="connsiteY14" fmla="*/ 248444 h 300831"/>
                <a:gd name="connsiteX15" fmla="*/ 495300 w 661987"/>
                <a:gd name="connsiteY15" fmla="*/ 86519 h 300831"/>
                <a:gd name="connsiteX16" fmla="*/ 519112 w 661987"/>
                <a:gd name="connsiteY16" fmla="*/ 238919 h 300831"/>
                <a:gd name="connsiteX17" fmla="*/ 538162 w 661987"/>
                <a:gd name="connsiteY17" fmla="*/ 177006 h 300831"/>
                <a:gd name="connsiteX18" fmla="*/ 571500 w 661987"/>
                <a:gd name="connsiteY18" fmla="*/ 267494 h 300831"/>
                <a:gd name="connsiteX19" fmla="*/ 661987 w 661987"/>
                <a:gd name="connsiteY19" fmla="*/ 257969 h 300831"/>
                <a:gd name="connsiteX20" fmla="*/ 661987 w 661987"/>
                <a:gd name="connsiteY20" fmla="*/ 257969 h 300831"/>
                <a:gd name="connsiteX21" fmla="*/ 661987 w 661987"/>
                <a:gd name="connsiteY21" fmla="*/ 257969 h 30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1987" h="300831">
                  <a:moveTo>
                    <a:pt x="0" y="267494"/>
                  </a:moveTo>
                  <a:cubicBezTo>
                    <a:pt x="40481" y="269081"/>
                    <a:pt x="80963" y="270669"/>
                    <a:pt x="104775" y="257969"/>
                  </a:cubicBezTo>
                  <a:cubicBezTo>
                    <a:pt x="128588" y="245269"/>
                    <a:pt x="134144" y="193675"/>
                    <a:pt x="142875" y="191294"/>
                  </a:cubicBezTo>
                  <a:cubicBezTo>
                    <a:pt x="151606" y="188913"/>
                    <a:pt x="149224" y="240506"/>
                    <a:pt x="157162" y="243681"/>
                  </a:cubicBezTo>
                  <a:cubicBezTo>
                    <a:pt x="165100" y="246856"/>
                    <a:pt x="180181" y="205582"/>
                    <a:pt x="190500" y="210344"/>
                  </a:cubicBezTo>
                  <a:cubicBezTo>
                    <a:pt x="200819" y="215106"/>
                    <a:pt x="207963" y="296069"/>
                    <a:pt x="219075" y="272256"/>
                  </a:cubicBezTo>
                  <a:cubicBezTo>
                    <a:pt x="230188" y="248444"/>
                    <a:pt x="246856" y="71438"/>
                    <a:pt x="257175" y="67469"/>
                  </a:cubicBezTo>
                  <a:cubicBezTo>
                    <a:pt x="267494" y="63500"/>
                    <a:pt x="272256" y="236538"/>
                    <a:pt x="280987" y="248444"/>
                  </a:cubicBezTo>
                  <a:cubicBezTo>
                    <a:pt x="289718" y="260350"/>
                    <a:pt x="301625" y="150812"/>
                    <a:pt x="309562" y="138906"/>
                  </a:cubicBezTo>
                  <a:cubicBezTo>
                    <a:pt x="317499" y="127000"/>
                    <a:pt x="323056" y="154781"/>
                    <a:pt x="328612" y="177006"/>
                  </a:cubicBezTo>
                  <a:cubicBezTo>
                    <a:pt x="334168" y="199231"/>
                    <a:pt x="336550" y="300831"/>
                    <a:pt x="342900" y="272256"/>
                  </a:cubicBezTo>
                  <a:cubicBezTo>
                    <a:pt x="349250" y="243681"/>
                    <a:pt x="357187" y="11112"/>
                    <a:pt x="366712" y="5556"/>
                  </a:cubicBezTo>
                  <a:cubicBezTo>
                    <a:pt x="376237" y="0"/>
                    <a:pt x="389731" y="216694"/>
                    <a:pt x="400050" y="238919"/>
                  </a:cubicBezTo>
                  <a:cubicBezTo>
                    <a:pt x="410369" y="261144"/>
                    <a:pt x="419100" y="137319"/>
                    <a:pt x="428625" y="138906"/>
                  </a:cubicBezTo>
                  <a:cubicBezTo>
                    <a:pt x="438150" y="140494"/>
                    <a:pt x="446087" y="257175"/>
                    <a:pt x="457200" y="248444"/>
                  </a:cubicBezTo>
                  <a:cubicBezTo>
                    <a:pt x="468313" y="239713"/>
                    <a:pt x="484981" y="88107"/>
                    <a:pt x="495300" y="86519"/>
                  </a:cubicBezTo>
                  <a:cubicBezTo>
                    <a:pt x="505619" y="84932"/>
                    <a:pt x="511968" y="223838"/>
                    <a:pt x="519112" y="238919"/>
                  </a:cubicBezTo>
                  <a:cubicBezTo>
                    <a:pt x="526256" y="254000"/>
                    <a:pt x="529431" y="172244"/>
                    <a:pt x="538162" y="177006"/>
                  </a:cubicBezTo>
                  <a:cubicBezTo>
                    <a:pt x="546893" y="181768"/>
                    <a:pt x="550863" y="254000"/>
                    <a:pt x="571500" y="267494"/>
                  </a:cubicBezTo>
                  <a:cubicBezTo>
                    <a:pt x="592137" y="280988"/>
                    <a:pt x="661987" y="257969"/>
                    <a:pt x="661987" y="257969"/>
                  </a:cubicBezTo>
                  <a:lnTo>
                    <a:pt x="661987" y="257969"/>
                  </a:lnTo>
                  <a:lnTo>
                    <a:pt x="661987" y="257969"/>
                  </a:lnTo>
                </a:path>
              </a:pathLst>
            </a:custGeom>
            <a:ln w="63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39" name="TextBox 23"/>
            <p:cNvSpPr txBox="1">
              <a:spLocks noChangeArrowheads="1"/>
            </p:cNvSpPr>
            <p:nvPr/>
          </p:nvSpPr>
          <p:spPr bwMode="auto">
            <a:xfrm>
              <a:off x="6113463" y="3624263"/>
              <a:ext cx="1270213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>
                  <a:solidFill>
                    <a:srgbClr val="00B0F0"/>
                  </a:solidFill>
                </a:rPr>
                <a:t>rectified</a:t>
              </a:r>
            </a:p>
          </p:txBody>
        </p:sp>
      </p:grp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542088" y="3179763"/>
            <a:ext cx="1839912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>
                <a:solidFill>
                  <a:srgbClr val="FF0000"/>
                </a:solidFill>
              </a:rPr>
              <a:t>enveloped (demodulated)</a:t>
            </a:r>
          </a:p>
        </p:txBody>
      </p:sp>
      <p:pic>
        <p:nvPicPr>
          <p:cNvPr id="29" name="Picture 1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8" y="6315173"/>
            <a:ext cx="16002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18"/>
          <p:cNvSpPr txBox="1">
            <a:spLocks noChangeArrowheads="1"/>
          </p:cNvSpPr>
          <p:nvPr/>
        </p:nvSpPr>
        <p:spPr bwMode="auto">
          <a:xfrm>
            <a:off x="6640218" y="6355958"/>
            <a:ext cx="2455863" cy="46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fld id="{95990F28-EF56-40AF-B6C1-2CF755EA3890}" type="slidenum">
              <a:rPr lang="en-US" sz="900"/>
              <a:pPr algn="r">
                <a:lnSpc>
                  <a:spcPct val="90000"/>
                </a:lnSpc>
              </a:pPr>
              <a:t>27</a:t>
            </a:fld>
            <a:r>
              <a:rPr lang="en-US" sz="900" dirty="0"/>
              <a:t> 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VI –Southern Indiana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10/03/2013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29" grpId="0"/>
      <p:bldP spid="2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57200" y="1295400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Demod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Demod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2971800" y="1295400"/>
            <a:ext cx="2590800" cy="971550"/>
            <a:chOff x="5370513" y="3624263"/>
            <a:chExt cx="2013163" cy="514350"/>
          </a:xfrm>
        </p:grpSpPr>
        <p:sp>
          <p:nvSpPr>
            <p:cNvPr id="4" name="Freeform 3"/>
            <p:cNvSpPr/>
            <p:nvPr/>
          </p:nvSpPr>
          <p:spPr>
            <a:xfrm>
              <a:off x="5370513" y="3838575"/>
              <a:ext cx="662057" cy="300038"/>
            </a:xfrm>
            <a:custGeom>
              <a:avLst/>
              <a:gdLst>
                <a:gd name="connsiteX0" fmla="*/ 0 w 661987"/>
                <a:gd name="connsiteY0" fmla="*/ 267494 h 300831"/>
                <a:gd name="connsiteX1" fmla="*/ 104775 w 661987"/>
                <a:gd name="connsiteY1" fmla="*/ 257969 h 300831"/>
                <a:gd name="connsiteX2" fmla="*/ 142875 w 661987"/>
                <a:gd name="connsiteY2" fmla="*/ 191294 h 300831"/>
                <a:gd name="connsiteX3" fmla="*/ 157162 w 661987"/>
                <a:gd name="connsiteY3" fmla="*/ 243681 h 300831"/>
                <a:gd name="connsiteX4" fmla="*/ 190500 w 661987"/>
                <a:gd name="connsiteY4" fmla="*/ 210344 h 300831"/>
                <a:gd name="connsiteX5" fmla="*/ 219075 w 661987"/>
                <a:gd name="connsiteY5" fmla="*/ 272256 h 300831"/>
                <a:gd name="connsiteX6" fmla="*/ 257175 w 661987"/>
                <a:gd name="connsiteY6" fmla="*/ 67469 h 300831"/>
                <a:gd name="connsiteX7" fmla="*/ 280987 w 661987"/>
                <a:gd name="connsiteY7" fmla="*/ 248444 h 300831"/>
                <a:gd name="connsiteX8" fmla="*/ 309562 w 661987"/>
                <a:gd name="connsiteY8" fmla="*/ 138906 h 300831"/>
                <a:gd name="connsiteX9" fmla="*/ 328612 w 661987"/>
                <a:gd name="connsiteY9" fmla="*/ 177006 h 300831"/>
                <a:gd name="connsiteX10" fmla="*/ 342900 w 661987"/>
                <a:gd name="connsiteY10" fmla="*/ 272256 h 300831"/>
                <a:gd name="connsiteX11" fmla="*/ 366712 w 661987"/>
                <a:gd name="connsiteY11" fmla="*/ 5556 h 300831"/>
                <a:gd name="connsiteX12" fmla="*/ 400050 w 661987"/>
                <a:gd name="connsiteY12" fmla="*/ 238919 h 300831"/>
                <a:gd name="connsiteX13" fmla="*/ 428625 w 661987"/>
                <a:gd name="connsiteY13" fmla="*/ 138906 h 300831"/>
                <a:gd name="connsiteX14" fmla="*/ 457200 w 661987"/>
                <a:gd name="connsiteY14" fmla="*/ 248444 h 300831"/>
                <a:gd name="connsiteX15" fmla="*/ 495300 w 661987"/>
                <a:gd name="connsiteY15" fmla="*/ 86519 h 300831"/>
                <a:gd name="connsiteX16" fmla="*/ 519112 w 661987"/>
                <a:gd name="connsiteY16" fmla="*/ 238919 h 300831"/>
                <a:gd name="connsiteX17" fmla="*/ 538162 w 661987"/>
                <a:gd name="connsiteY17" fmla="*/ 177006 h 300831"/>
                <a:gd name="connsiteX18" fmla="*/ 571500 w 661987"/>
                <a:gd name="connsiteY18" fmla="*/ 267494 h 300831"/>
                <a:gd name="connsiteX19" fmla="*/ 661987 w 661987"/>
                <a:gd name="connsiteY19" fmla="*/ 257969 h 300831"/>
                <a:gd name="connsiteX20" fmla="*/ 661987 w 661987"/>
                <a:gd name="connsiteY20" fmla="*/ 257969 h 300831"/>
                <a:gd name="connsiteX21" fmla="*/ 661987 w 661987"/>
                <a:gd name="connsiteY21" fmla="*/ 257969 h 30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1987" h="300831">
                  <a:moveTo>
                    <a:pt x="0" y="267494"/>
                  </a:moveTo>
                  <a:cubicBezTo>
                    <a:pt x="40481" y="269081"/>
                    <a:pt x="80963" y="270669"/>
                    <a:pt x="104775" y="257969"/>
                  </a:cubicBezTo>
                  <a:cubicBezTo>
                    <a:pt x="128588" y="245269"/>
                    <a:pt x="134144" y="193675"/>
                    <a:pt x="142875" y="191294"/>
                  </a:cubicBezTo>
                  <a:cubicBezTo>
                    <a:pt x="151606" y="188913"/>
                    <a:pt x="149224" y="240506"/>
                    <a:pt x="157162" y="243681"/>
                  </a:cubicBezTo>
                  <a:cubicBezTo>
                    <a:pt x="165100" y="246856"/>
                    <a:pt x="180181" y="205582"/>
                    <a:pt x="190500" y="210344"/>
                  </a:cubicBezTo>
                  <a:cubicBezTo>
                    <a:pt x="200819" y="215106"/>
                    <a:pt x="207963" y="296069"/>
                    <a:pt x="219075" y="272256"/>
                  </a:cubicBezTo>
                  <a:cubicBezTo>
                    <a:pt x="230188" y="248444"/>
                    <a:pt x="246856" y="71438"/>
                    <a:pt x="257175" y="67469"/>
                  </a:cubicBezTo>
                  <a:cubicBezTo>
                    <a:pt x="267494" y="63500"/>
                    <a:pt x="272256" y="236538"/>
                    <a:pt x="280987" y="248444"/>
                  </a:cubicBezTo>
                  <a:cubicBezTo>
                    <a:pt x="289718" y="260350"/>
                    <a:pt x="301625" y="150812"/>
                    <a:pt x="309562" y="138906"/>
                  </a:cubicBezTo>
                  <a:cubicBezTo>
                    <a:pt x="317499" y="127000"/>
                    <a:pt x="323056" y="154781"/>
                    <a:pt x="328612" y="177006"/>
                  </a:cubicBezTo>
                  <a:cubicBezTo>
                    <a:pt x="334168" y="199231"/>
                    <a:pt x="336550" y="300831"/>
                    <a:pt x="342900" y="272256"/>
                  </a:cubicBezTo>
                  <a:cubicBezTo>
                    <a:pt x="349250" y="243681"/>
                    <a:pt x="357187" y="11112"/>
                    <a:pt x="366712" y="5556"/>
                  </a:cubicBezTo>
                  <a:cubicBezTo>
                    <a:pt x="376237" y="0"/>
                    <a:pt x="389731" y="216694"/>
                    <a:pt x="400050" y="238919"/>
                  </a:cubicBezTo>
                  <a:cubicBezTo>
                    <a:pt x="410369" y="261144"/>
                    <a:pt x="419100" y="137319"/>
                    <a:pt x="428625" y="138906"/>
                  </a:cubicBezTo>
                  <a:cubicBezTo>
                    <a:pt x="438150" y="140494"/>
                    <a:pt x="446087" y="257175"/>
                    <a:pt x="457200" y="248444"/>
                  </a:cubicBezTo>
                  <a:cubicBezTo>
                    <a:pt x="468313" y="239713"/>
                    <a:pt x="484981" y="88107"/>
                    <a:pt x="495300" y="86519"/>
                  </a:cubicBezTo>
                  <a:cubicBezTo>
                    <a:pt x="505619" y="84932"/>
                    <a:pt x="511968" y="223838"/>
                    <a:pt x="519112" y="238919"/>
                  </a:cubicBezTo>
                  <a:cubicBezTo>
                    <a:pt x="526256" y="254000"/>
                    <a:pt x="529431" y="172244"/>
                    <a:pt x="538162" y="177006"/>
                  </a:cubicBezTo>
                  <a:cubicBezTo>
                    <a:pt x="546893" y="181768"/>
                    <a:pt x="550863" y="254000"/>
                    <a:pt x="571500" y="267494"/>
                  </a:cubicBezTo>
                  <a:cubicBezTo>
                    <a:pt x="592137" y="280988"/>
                    <a:pt x="661987" y="257969"/>
                    <a:pt x="661987" y="257969"/>
                  </a:cubicBezTo>
                  <a:lnTo>
                    <a:pt x="661987" y="257969"/>
                  </a:lnTo>
                  <a:lnTo>
                    <a:pt x="661987" y="257969"/>
                  </a:lnTo>
                </a:path>
              </a:pathLst>
            </a:custGeom>
            <a:ln w="63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" name="TextBox 23"/>
            <p:cNvSpPr txBox="1">
              <a:spLocks noChangeArrowheads="1"/>
            </p:cNvSpPr>
            <p:nvPr/>
          </p:nvSpPr>
          <p:spPr bwMode="auto">
            <a:xfrm>
              <a:off x="6113463" y="3624263"/>
              <a:ext cx="1270213" cy="179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dirty="0">
                  <a:solidFill>
                    <a:srgbClr val="00B0F0"/>
                  </a:solidFill>
                </a:rPr>
                <a:t>rectified</a:t>
              </a:r>
            </a:p>
          </p:txBody>
        </p:sp>
      </p:grpSp>
      <p:sp>
        <p:nvSpPr>
          <p:cNvPr id="6" name="Freeform 5"/>
          <p:cNvSpPr/>
          <p:nvPr/>
        </p:nvSpPr>
        <p:spPr>
          <a:xfrm>
            <a:off x="2922494" y="1711595"/>
            <a:ext cx="986875" cy="515761"/>
          </a:xfrm>
          <a:custGeom>
            <a:avLst/>
            <a:gdLst>
              <a:gd name="connsiteX0" fmla="*/ 0 w 766763"/>
              <a:gd name="connsiteY0" fmla="*/ 240506 h 273050"/>
              <a:gd name="connsiteX1" fmla="*/ 152400 w 766763"/>
              <a:gd name="connsiteY1" fmla="*/ 207169 h 273050"/>
              <a:gd name="connsiteX2" fmla="*/ 280988 w 766763"/>
              <a:gd name="connsiteY2" fmla="*/ 64294 h 273050"/>
              <a:gd name="connsiteX3" fmla="*/ 414338 w 766763"/>
              <a:gd name="connsiteY3" fmla="*/ 2381 h 273050"/>
              <a:gd name="connsiteX4" fmla="*/ 547688 w 766763"/>
              <a:gd name="connsiteY4" fmla="*/ 78581 h 273050"/>
              <a:gd name="connsiteX5" fmla="*/ 638175 w 766763"/>
              <a:gd name="connsiteY5" fmla="*/ 245269 h 273050"/>
              <a:gd name="connsiteX6" fmla="*/ 766763 w 766763"/>
              <a:gd name="connsiteY6" fmla="*/ 245269 h 27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6763" h="273050">
                <a:moveTo>
                  <a:pt x="0" y="240506"/>
                </a:moveTo>
                <a:cubicBezTo>
                  <a:pt x="52784" y="238522"/>
                  <a:pt x="105569" y="236538"/>
                  <a:pt x="152400" y="207169"/>
                </a:cubicBezTo>
                <a:cubicBezTo>
                  <a:pt x="199231" y="177800"/>
                  <a:pt x="237332" y="98425"/>
                  <a:pt x="280988" y="64294"/>
                </a:cubicBezTo>
                <a:cubicBezTo>
                  <a:pt x="324644" y="30163"/>
                  <a:pt x="369888" y="0"/>
                  <a:pt x="414338" y="2381"/>
                </a:cubicBezTo>
                <a:cubicBezTo>
                  <a:pt x="458788" y="4762"/>
                  <a:pt x="510382" y="38100"/>
                  <a:pt x="547688" y="78581"/>
                </a:cubicBezTo>
                <a:cubicBezTo>
                  <a:pt x="584994" y="119062"/>
                  <a:pt x="601663" y="217488"/>
                  <a:pt x="638175" y="245269"/>
                </a:cubicBezTo>
                <a:cubicBezTo>
                  <a:pt x="674688" y="273050"/>
                  <a:pt x="720725" y="259159"/>
                  <a:pt x="766763" y="245269"/>
                </a:cubicBezTo>
              </a:path>
            </a:pathLst>
          </a:custGeom>
          <a:ln w="63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724400" y="1733550"/>
            <a:ext cx="183991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enveloped (</a:t>
            </a:r>
            <a:r>
              <a:rPr lang="en-US" sz="1600" dirty="0">
                <a:solidFill>
                  <a:srgbClr val="FF0000"/>
                </a:solidFill>
              </a:rPr>
              <a:t>demodulated</a:t>
            </a:r>
            <a:r>
              <a:rPr lang="en-US" sz="1000" dirty="0">
                <a:solidFill>
                  <a:srgbClr val="FF0000"/>
                </a:solidFill>
              </a:rPr>
              <a:t>)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286000" y="2190750"/>
            <a:ext cx="2438400" cy="268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26"/>
          <p:cNvGrpSpPr>
            <a:grpSpLocks/>
          </p:cNvGrpSpPr>
          <p:nvPr/>
        </p:nvGrpSpPr>
        <p:grpSpPr bwMode="auto">
          <a:xfrm>
            <a:off x="3352800" y="3330893"/>
            <a:ext cx="2590800" cy="971550"/>
            <a:chOff x="5370513" y="3624263"/>
            <a:chExt cx="2013163" cy="514350"/>
          </a:xfrm>
        </p:grpSpPr>
        <p:sp>
          <p:nvSpPr>
            <p:cNvPr id="10" name="Freeform 9"/>
            <p:cNvSpPr/>
            <p:nvPr/>
          </p:nvSpPr>
          <p:spPr>
            <a:xfrm>
              <a:off x="5370513" y="3838575"/>
              <a:ext cx="662057" cy="300038"/>
            </a:xfrm>
            <a:custGeom>
              <a:avLst/>
              <a:gdLst>
                <a:gd name="connsiteX0" fmla="*/ 0 w 661987"/>
                <a:gd name="connsiteY0" fmla="*/ 267494 h 300831"/>
                <a:gd name="connsiteX1" fmla="*/ 104775 w 661987"/>
                <a:gd name="connsiteY1" fmla="*/ 257969 h 300831"/>
                <a:gd name="connsiteX2" fmla="*/ 142875 w 661987"/>
                <a:gd name="connsiteY2" fmla="*/ 191294 h 300831"/>
                <a:gd name="connsiteX3" fmla="*/ 157162 w 661987"/>
                <a:gd name="connsiteY3" fmla="*/ 243681 h 300831"/>
                <a:gd name="connsiteX4" fmla="*/ 190500 w 661987"/>
                <a:gd name="connsiteY4" fmla="*/ 210344 h 300831"/>
                <a:gd name="connsiteX5" fmla="*/ 219075 w 661987"/>
                <a:gd name="connsiteY5" fmla="*/ 272256 h 300831"/>
                <a:gd name="connsiteX6" fmla="*/ 257175 w 661987"/>
                <a:gd name="connsiteY6" fmla="*/ 67469 h 300831"/>
                <a:gd name="connsiteX7" fmla="*/ 280987 w 661987"/>
                <a:gd name="connsiteY7" fmla="*/ 248444 h 300831"/>
                <a:gd name="connsiteX8" fmla="*/ 309562 w 661987"/>
                <a:gd name="connsiteY8" fmla="*/ 138906 h 300831"/>
                <a:gd name="connsiteX9" fmla="*/ 328612 w 661987"/>
                <a:gd name="connsiteY9" fmla="*/ 177006 h 300831"/>
                <a:gd name="connsiteX10" fmla="*/ 342900 w 661987"/>
                <a:gd name="connsiteY10" fmla="*/ 272256 h 300831"/>
                <a:gd name="connsiteX11" fmla="*/ 366712 w 661987"/>
                <a:gd name="connsiteY11" fmla="*/ 5556 h 300831"/>
                <a:gd name="connsiteX12" fmla="*/ 400050 w 661987"/>
                <a:gd name="connsiteY12" fmla="*/ 238919 h 300831"/>
                <a:gd name="connsiteX13" fmla="*/ 428625 w 661987"/>
                <a:gd name="connsiteY13" fmla="*/ 138906 h 300831"/>
                <a:gd name="connsiteX14" fmla="*/ 457200 w 661987"/>
                <a:gd name="connsiteY14" fmla="*/ 248444 h 300831"/>
                <a:gd name="connsiteX15" fmla="*/ 495300 w 661987"/>
                <a:gd name="connsiteY15" fmla="*/ 86519 h 300831"/>
                <a:gd name="connsiteX16" fmla="*/ 519112 w 661987"/>
                <a:gd name="connsiteY16" fmla="*/ 238919 h 300831"/>
                <a:gd name="connsiteX17" fmla="*/ 538162 w 661987"/>
                <a:gd name="connsiteY17" fmla="*/ 177006 h 300831"/>
                <a:gd name="connsiteX18" fmla="*/ 571500 w 661987"/>
                <a:gd name="connsiteY18" fmla="*/ 267494 h 300831"/>
                <a:gd name="connsiteX19" fmla="*/ 661987 w 661987"/>
                <a:gd name="connsiteY19" fmla="*/ 257969 h 300831"/>
                <a:gd name="connsiteX20" fmla="*/ 661987 w 661987"/>
                <a:gd name="connsiteY20" fmla="*/ 257969 h 300831"/>
                <a:gd name="connsiteX21" fmla="*/ 661987 w 661987"/>
                <a:gd name="connsiteY21" fmla="*/ 257969 h 30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61987" h="300831">
                  <a:moveTo>
                    <a:pt x="0" y="267494"/>
                  </a:moveTo>
                  <a:cubicBezTo>
                    <a:pt x="40481" y="269081"/>
                    <a:pt x="80963" y="270669"/>
                    <a:pt x="104775" y="257969"/>
                  </a:cubicBezTo>
                  <a:cubicBezTo>
                    <a:pt x="128588" y="245269"/>
                    <a:pt x="134144" y="193675"/>
                    <a:pt x="142875" y="191294"/>
                  </a:cubicBezTo>
                  <a:cubicBezTo>
                    <a:pt x="151606" y="188913"/>
                    <a:pt x="149224" y="240506"/>
                    <a:pt x="157162" y="243681"/>
                  </a:cubicBezTo>
                  <a:cubicBezTo>
                    <a:pt x="165100" y="246856"/>
                    <a:pt x="180181" y="205582"/>
                    <a:pt x="190500" y="210344"/>
                  </a:cubicBezTo>
                  <a:cubicBezTo>
                    <a:pt x="200819" y="215106"/>
                    <a:pt x="207963" y="296069"/>
                    <a:pt x="219075" y="272256"/>
                  </a:cubicBezTo>
                  <a:cubicBezTo>
                    <a:pt x="230188" y="248444"/>
                    <a:pt x="246856" y="71438"/>
                    <a:pt x="257175" y="67469"/>
                  </a:cubicBezTo>
                  <a:cubicBezTo>
                    <a:pt x="267494" y="63500"/>
                    <a:pt x="272256" y="236538"/>
                    <a:pt x="280987" y="248444"/>
                  </a:cubicBezTo>
                  <a:cubicBezTo>
                    <a:pt x="289718" y="260350"/>
                    <a:pt x="301625" y="150812"/>
                    <a:pt x="309562" y="138906"/>
                  </a:cubicBezTo>
                  <a:cubicBezTo>
                    <a:pt x="317499" y="127000"/>
                    <a:pt x="323056" y="154781"/>
                    <a:pt x="328612" y="177006"/>
                  </a:cubicBezTo>
                  <a:cubicBezTo>
                    <a:pt x="334168" y="199231"/>
                    <a:pt x="336550" y="300831"/>
                    <a:pt x="342900" y="272256"/>
                  </a:cubicBezTo>
                  <a:cubicBezTo>
                    <a:pt x="349250" y="243681"/>
                    <a:pt x="357187" y="11112"/>
                    <a:pt x="366712" y="5556"/>
                  </a:cubicBezTo>
                  <a:cubicBezTo>
                    <a:pt x="376237" y="0"/>
                    <a:pt x="389731" y="216694"/>
                    <a:pt x="400050" y="238919"/>
                  </a:cubicBezTo>
                  <a:cubicBezTo>
                    <a:pt x="410369" y="261144"/>
                    <a:pt x="419100" y="137319"/>
                    <a:pt x="428625" y="138906"/>
                  </a:cubicBezTo>
                  <a:cubicBezTo>
                    <a:pt x="438150" y="140494"/>
                    <a:pt x="446087" y="257175"/>
                    <a:pt x="457200" y="248444"/>
                  </a:cubicBezTo>
                  <a:cubicBezTo>
                    <a:pt x="468313" y="239713"/>
                    <a:pt x="484981" y="88107"/>
                    <a:pt x="495300" y="86519"/>
                  </a:cubicBezTo>
                  <a:cubicBezTo>
                    <a:pt x="505619" y="84932"/>
                    <a:pt x="511968" y="223838"/>
                    <a:pt x="519112" y="238919"/>
                  </a:cubicBezTo>
                  <a:cubicBezTo>
                    <a:pt x="526256" y="254000"/>
                    <a:pt x="529431" y="172244"/>
                    <a:pt x="538162" y="177006"/>
                  </a:cubicBezTo>
                  <a:cubicBezTo>
                    <a:pt x="546893" y="181768"/>
                    <a:pt x="550863" y="254000"/>
                    <a:pt x="571500" y="267494"/>
                  </a:cubicBezTo>
                  <a:cubicBezTo>
                    <a:pt x="592137" y="280988"/>
                    <a:pt x="661987" y="257969"/>
                    <a:pt x="661987" y="257969"/>
                  </a:cubicBezTo>
                  <a:lnTo>
                    <a:pt x="661987" y="257969"/>
                  </a:lnTo>
                  <a:lnTo>
                    <a:pt x="661987" y="257969"/>
                  </a:lnTo>
                </a:path>
              </a:pathLst>
            </a:custGeom>
            <a:ln w="635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TextBox 23"/>
            <p:cNvSpPr txBox="1">
              <a:spLocks noChangeArrowheads="1"/>
            </p:cNvSpPr>
            <p:nvPr/>
          </p:nvSpPr>
          <p:spPr bwMode="auto">
            <a:xfrm>
              <a:off x="6113463" y="3624263"/>
              <a:ext cx="1270213" cy="179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dirty="0">
                  <a:solidFill>
                    <a:srgbClr val="00B0F0"/>
                  </a:solidFill>
                </a:rPr>
                <a:t>rectified</a:t>
              </a:r>
            </a:p>
          </p:txBody>
        </p:sp>
      </p:grpSp>
      <p:cxnSp>
        <p:nvCxnSpPr>
          <p:cNvPr id="12" name="Straight Connector 11"/>
          <p:cNvCxnSpPr/>
          <p:nvPr/>
        </p:nvCxnSpPr>
        <p:spPr>
          <a:xfrm flipV="1">
            <a:off x="2667000" y="4226243"/>
            <a:ext cx="3733800" cy="268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40"/>
          <p:cNvGrpSpPr/>
          <p:nvPr/>
        </p:nvGrpSpPr>
        <p:grpSpPr>
          <a:xfrm>
            <a:off x="4267200" y="3769043"/>
            <a:ext cx="1981200" cy="457200"/>
            <a:chOff x="3810000" y="5029200"/>
            <a:chExt cx="1981200" cy="457200"/>
          </a:xfrm>
        </p:grpSpPr>
        <p:sp>
          <p:nvSpPr>
            <p:cNvPr id="14" name="Rectangle 13"/>
            <p:cNvSpPr/>
            <p:nvPr/>
          </p:nvSpPr>
          <p:spPr>
            <a:xfrm>
              <a:off x="5181600" y="5181600"/>
              <a:ext cx="609600" cy="304800"/>
            </a:xfrm>
            <a:prstGeom prst="rect">
              <a:avLst/>
            </a:prstGeom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39"/>
            <p:cNvGrpSpPr/>
            <p:nvPr/>
          </p:nvGrpSpPr>
          <p:grpSpPr>
            <a:xfrm>
              <a:off x="4226168" y="5029200"/>
              <a:ext cx="569071" cy="457200"/>
              <a:chOff x="4226168" y="5029200"/>
              <a:chExt cx="569071" cy="457200"/>
            </a:xfrm>
          </p:grpSpPr>
          <p:sp>
            <p:nvSpPr>
              <p:cNvPr id="18" name="Rectangle 16"/>
              <p:cNvSpPr/>
              <p:nvPr/>
            </p:nvSpPr>
            <p:spPr>
              <a:xfrm>
                <a:off x="4267200" y="5334000"/>
                <a:ext cx="45719" cy="152400"/>
              </a:xfrm>
              <a:prstGeom prst="rect">
                <a:avLst/>
              </a:prstGeom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4312753" y="5410200"/>
                <a:ext cx="45719" cy="76200"/>
              </a:xfrm>
              <a:prstGeom prst="rect">
                <a:avLst/>
              </a:prstGeom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4364336" y="5105400"/>
                <a:ext cx="45719" cy="381000"/>
              </a:xfrm>
              <a:prstGeom prst="rect">
                <a:avLst/>
              </a:prstGeom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415753" y="5181600"/>
                <a:ext cx="45719" cy="304800"/>
              </a:xfrm>
              <a:prstGeom prst="rect">
                <a:avLst/>
              </a:prstGeom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4465993" y="5029200"/>
                <a:ext cx="45719" cy="457200"/>
              </a:xfrm>
              <a:prstGeom prst="rect">
                <a:avLst/>
              </a:prstGeom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 flipH="1">
                <a:off x="4561952" y="5059673"/>
                <a:ext cx="45719" cy="426727"/>
              </a:xfrm>
              <a:prstGeom prst="rect">
                <a:avLst/>
              </a:prstGeom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4613032" y="5334000"/>
                <a:ext cx="45719" cy="152400"/>
              </a:xfrm>
              <a:prstGeom prst="rect">
                <a:avLst/>
              </a:prstGeom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4521760" y="5181600"/>
                <a:ext cx="45719" cy="304800"/>
              </a:xfrm>
              <a:prstGeom prst="rect">
                <a:avLst/>
              </a:prstGeom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4658585" y="5410200"/>
                <a:ext cx="45719" cy="76200"/>
              </a:xfrm>
              <a:prstGeom prst="rect">
                <a:avLst/>
              </a:prstGeom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4226168" y="5410200"/>
                <a:ext cx="45719" cy="76200"/>
              </a:xfrm>
              <a:prstGeom prst="rect">
                <a:avLst/>
              </a:prstGeom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4709328" y="5440681"/>
                <a:ext cx="45719" cy="45719"/>
              </a:xfrm>
              <a:prstGeom prst="rect">
                <a:avLst/>
              </a:prstGeom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749520" y="5440681"/>
                <a:ext cx="45719" cy="45719"/>
              </a:xfrm>
              <a:prstGeom prst="rect">
                <a:avLst/>
              </a:prstGeom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Right Arrow 15"/>
            <p:cNvSpPr/>
            <p:nvPr/>
          </p:nvSpPr>
          <p:spPr>
            <a:xfrm>
              <a:off x="3810000" y="5257800"/>
              <a:ext cx="228600" cy="762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ight Arrow 16"/>
            <p:cNvSpPr/>
            <p:nvPr/>
          </p:nvSpPr>
          <p:spPr>
            <a:xfrm>
              <a:off x="4800600" y="5257800"/>
              <a:ext cx="228600" cy="762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5475288" y="3276600"/>
            <a:ext cx="18399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decimated and averaged</a:t>
            </a:r>
            <a:endParaRPr lang="en-US" sz="1600" dirty="0">
              <a:solidFill>
                <a:srgbClr val="FF0000"/>
              </a:solidFill>
            </a:endParaRPr>
          </a:p>
        </p:txBody>
      </p:sp>
      <p:grpSp>
        <p:nvGrpSpPr>
          <p:cNvPr id="31" name="Group 7"/>
          <p:cNvGrpSpPr>
            <a:grpSpLocks/>
          </p:cNvGrpSpPr>
          <p:nvPr/>
        </p:nvGrpSpPr>
        <p:grpSpPr bwMode="auto">
          <a:xfrm>
            <a:off x="561975" y="4648200"/>
            <a:ext cx="6372225" cy="950912"/>
            <a:chOff x="612" y="2361"/>
            <a:chExt cx="4014" cy="599"/>
          </a:xfrm>
        </p:grpSpPr>
        <p:graphicFrame>
          <p:nvGraphicFramePr>
            <p:cNvPr id="32" name="Object 8"/>
            <p:cNvGraphicFramePr>
              <a:graphicFrameLocks noChangeAspect="1"/>
            </p:cNvGraphicFramePr>
            <p:nvPr/>
          </p:nvGraphicFramePr>
          <p:xfrm>
            <a:off x="1008" y="2688"/>
            <a:ext cx="3618" cy="2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323" name="Worksheet" r:id="rId4" imgW="10194480" imgH="7232040" progId="Excel.Sheet.8">
                    <p:embed/>
                  </p:oleObj>
                </mc:Choice>
                <mc:Fallback>
                  <p:oleObj name="Worksheet" r:id="rId4" imgW="10194480" imgH="7232040" progId="Excel.Sheet.8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08" y="2688"/>
                          <a:ext cx="3618" cy="27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3" name="Text Box 9"/>
            <p:cNvSpPr txBox="1">
              <a:spLocks noChangeArrowheads="1"/>
            </p:cNvSpPr>
            <p:nvPr/>
          </p:nvSpPr>
          <p:spPr bwMode="auto">
            <a:xfrm>
              <a:off x="612" y="2361"/>
              <a:ext cx="1374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dirty="0" smtClean="0">
                  <a:solidFill>
                    <a:srgbClr val="0070C0"/>
                  </a:solidFill>
                  <a:latin typeface="Times New Roman" pitchFamily="18" charset="0"/>
                </a:rPr>
                <a:t>Processing applied</a:t>
              </a:r>
              <a:r>
                <a:rPr lang="en-US" sz="2000" dirty="0">
                  <a:solidFill>
                    <a:srgbClr val="0070C0"/>
                  </a:solidFill>
                  <a:latin typeface="Times New Roman" pitchFamily="18" charset="0"/>
                </a:rPr>
                <a:t>: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7924800" y="54102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vs.</a:t>
            </a:r>
            <a:endParaRPr lang="en-US" dirty="0"/>
          </a:p>
        </p:txBody>
      </p:sp>
      <p:grpSp>
        <p:nvGrpSpPr>
          <p:cNvPr id="35" name="Group 91"/>
          <p:cNvGrpSpPr/>
          <p:nvPr/>
        </p:nvGrpSpPr>
        <p:grpSpPr>
          <a:xfrm>
            <a:off x="1219200" y="5867400"/>
            <a:ext cx="6746544" cy="228600"/>
            <a:chOff x="2016456" y="6096000"/>
            <a:chExt cx="6746544" cy="228600"/>
          </a:xfrm>
        </p:grpSpPr>
        <p:grpSp>
          <p:nvGrpSpPr>
            <p:cNvPr id="36" name="Group 64"/>
            <p:cNvGrpSpPr/>
            <p:nvPr/>
          </p:nvGrpSpPr>
          <p:grpSpPr>
            <a:xfrm>
              <a:off x="4267200" y="6096000"/>
              <a:ext cx="2286000" cy="228600"/>
              <a:chOff x="1981200" y="5562600"/>
              <a:chExt cx="2286000" cy="228600"/>
            </a:xfrm>
          </p:grpSpPr>
          <p:grpSp>
            <p:nvGrpSpPr>
              <p:cNvPr id="37" name="Group 57"/>
              <p:cNvGrpSpPr/>
              <p:nvPr/>
            </p:nvGrpSpPr>
            <p:grpSpPr>
              <a:xfrm>
                <a:off x="1981200" y="5562600"/>
                <a:ext cx="1143000" cy="228600"/>
                <a:chOff x="1981200" y="5562600"/>
                <a:chExt cx="1143000" cy="228600"/>
              </a:xfrm>
            </p:grpSpPr>
            <p:cxnSp>
              <p:nvCxnSpPr>
                <p:cNvPr id="70" name="Straight Connector 69"/>
                <p:cNvCxnSpPr/>
                <p:nvPr/>
              </p:nvCxnSpPr>
              <p:spPr>
                <a:xfrm>
                  <a:off x="1981200" y="5791200"/>
                  <a:ext cx="3048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 flipV="1">
                  <a:off x="2286000" y="5562600"/>
                  <a:ext cx="0" cy="22860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50"/>
                <p:cNvCxnSpPr/>
                <p:nvPr/>
              </p:nvCxnSpPr>
              <p:spPr>
                <a:xfrm>
                  <a:off x="2286000" y="5562600"/>
                  <a:ext cx="5334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 flipV="1">
                  <a:off x="2819400" y="5562600"/>
                  <a:ext cx="0" cy="22860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>
                  <a:off x="2833048" y="5791200"/>
                  <a:ext cx="291152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" name="Group 58"/>
              <p:cNvGrpSpPr/>
              <p:nvPr/>
            </p:nvGrpSpPr>
            <p:grpSpPr>
              <a:xfrm>
                <a:off x="3124200" y="5562600"/>
                <a:ext cx="1143000" cy="228600"/>
                <a:chOff x="1981200" y="5562600"/>
                <a:chExt cx="1143000" cy="228600"/>
              </a:xfrm>
            </p:grpSpPr>
            <p:cxnSp>
              <p:nvCxnSpPr>
                <p:cNvPr id="65" name="Straight Connector 64"/>
                <p:cNvCxnSpPr/>
                <p:nvPr/>
              </p:nvCxnSpPr>
              <p:spPr>
                <a:xfrm>
                  <a:off x="1981200" y="5791200"/>
                  <a:ext cx="3048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 flipV="1">
                  <a:off x="2286000" y="5562600"/>
                  <a:ext cx="0" cy="22860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2286000" y="5562600"/>
                  <a:ext cx="5334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2"/>
                <p:cNvCxnSpPr/>
                <p:nvPr/>
              </p:nvCxnSpPr>
              <p:spPr>
                <a:xfrm flipV="1">
                  <a:off x="2819400" y="5562600"/>
                  <a:ext cx="0" cy="22860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3"/>
                <p:cNvCxnSpPr/>
                <p:nvPr/>
              </p:nvCxnSpPr>
              <p:spPr>
                <a:xfrm>
                  <a:off x="2833048" y="5791200"/>
                  <a:ext cx="291152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9" name="Group 65"/>
            <p:cNvGrpSpPr/>
            <p:nvPr/>
          </p:nvGrpSpPr>
          <p:grpSpPr>
            <a:xfrm>
              <a:off x="6477000" y="6096000"/>
              <a:ext cx="2286000" cy="228600"/>
              <a:chOff x="1981200" y="5562600"/>
              <a:chExt cx="2286000" cy="228600"/>
            </a:xfrm>
          </p:grpSpPr>
          <p:grpSp>
            <p:nvGrpSpPr>
              <p:cNvPr id="40" name="Group 57"/>
              <p:cNvGrpSpPr/>
              <p:nvPr/>
            </p:nvGrpSpPr>
            <p:grpSpPr>
              <a:xfrm>
                <a:off x="1981200" y="5562600"/>
                <a:ext cx="1143000" cy="228600"/>
                <a:chOff x="1981200" y="5562600"/>
                <a:chExt cx="1143000" cy="228600"/>
              </a:xfrm>
            </p:grpSpPr>
            <p:cxnSp>
              <p:nvCxnSpPr>
                <p:cNvPr id="58" name="Straight Connector 57"/>
                <p:cNvCxnSpPr/>
                <p:nvPr/>
              </p:nvCxnSpPr>
              <p:spPr>
                <a:xfrm>
                  <a:off x="1981200" y="5791200"/>
                  <a:ext cx="3048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flipV="1">
                  <a:off x="2286000" y="5562600"/>
                  <a:ext cx="0" cy="22860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>
                  <a:off x="2286000" y="5562600"/>
                  <a:ext cx="5334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 flipV="1">
                  <a:off x="2819400" y="5562600"/>
                  <a:ext cx="0" cy="22860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2833048" y="5791200"/>
                  <a:ext cx="291152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8"/>
              <p:cNvGrpSpPr/>
              <p:nvPr/>
            </p:nvGrpSpPr>
            <p:grpSpPr>
              <a:xfrm>
                <a:off x="3124200" y="5562600"/>
                <a:ext cx="1143000" cy="228600"/>
                <a:chOff x="1981200" y="5562600"/>
                <a:chExt cx="1143000" cy="228600"/>
              </a:xfrm>
            </p:grpSpPr>
            <p:cxnSp>
              <p:nvCxnSpPr>
                <p:cNvPr id="53" name="Straight Connector 52"/>
                <p:cNvCxnSpPr/>
                <p:nvPr/>
              </p:nvCxnSpPr>
              <p:spPr>
                <a:xfrm>
                  <a:off x="1981200" y="5791200"/>
                  <a:ext cx="3048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flipV="1">
                  <a:off x="2286000" y="5562600"/>
                  <a:ext cx="0" cy="22860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>
                  <a:off x="2286000" y="5562600"/>
                  <a:ext cx="5334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flipV="1">
                  <a:off x="2819400" y="5562600"/>
                  <a:ext cx="0" cy="22860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>
                  <a:off x="2833048" y="5791200"/>
                  <a:ext cx="291152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2" name="Group 78"/>
            <p:cNvGrpSpPr/>
            <p:nvPr/>
          </p:nvGrpSpPr>
          <p:grpSpPr>
            <a:xfrm>
              <a:off x="2016456" y="6096000"/>
              <a:ext cx="2286000" cy="228600"/>
              <a:chOff x="1981200" y="5562600"/>
              <a:chExt cx="2286000" cy="228600"/>
            </a:xfrm>
          </p:grpSpPr>
          <p:grpSp>
            <p:nvGrpSpPr>
              <p:cNvPr id="63" name="Group 57"/>
              <p:cNvGrpSpPr/>
              <p:nvPr/>
            </p:nvGrpSpPr>
            <p:grpSpPr>
              <a:xfrm>
                <a:off x="1981200" y="5562600"/>
                <a:ext cx="1143000" cy="228600"/>
                <a:chOff x="1981200" y="5562600"/>
                <a:chExt cx="1143000" cy="228600"/>
              </a:xfrm>
            </p:grpSpPr>
            <p:cxnSp>
              <p:nvCxnSpPr>
                <p:cNvPr id="46" name="Straight Connector 45"/>
                <p:cNvCxnSpPr/>
                <p:nvPr/>
              </p:nvCxnSpPr>
              <p:spPr>
                <a:xfrm>
                  <a:off x="1981200" y="5791200"/>
                  <a:ext cx="3048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flipV="1">
                  <a:off x="2286000" y="5562600"/>
                  <a:ext cx="0" cy="22860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>
                  <a:off x="2286000" y="5562600"/>
                  <a:ext cx="5334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 flipV="1">
                  <a:off x="2819400" y="5562600"/>
                  <a:ext cx="0" cy="22860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>
                  <a:off x="2833048" y="5791200"/>
                  <a:ext cx="291152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" name="Group 58"/>
              <p:cNvGrpSpPr/>
              <p:nvPr/>
            </p:nvGrpSpPr>
            <p:grpSpPr>
              <a:xfrm>
                <a:off x="3124200" y="5562600"/>
                <a:ext cx="1143000" cy="228600"/>
                <a:chOff x="1981200" y="5562600"/>
                <a:chExt cx="1143000" cy="228600"/>
              </a:xfrm>
            </p:grpSpPr>
            <p:cxnSp>
              <p:nvCxnSpPr>
                <p:cNvPr id="41" name="Straight Connector 40"/>
                <p:cNvCxnSpPr/>
                <p:nvPr/>
              </p:nvCxnSpPr>
              <p:spPr>
                <a:xfrm>
                  <a:off x="1981200" y="5791200"/>
                  <a:ext cx="3048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 flipV="1">
                  <a:off x="2286000" y="5562600"/>
                  <a:ext cx="0" cy="22860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>
                  <a:off x="2286000" y="5562600"/>
                  <a:ext cx="5334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 flipV="1">
                  <a:off x="2819400" y="5562600"/>
                  <a:ext cx="0" cy="22860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>
                  <a:off x="2833048" y="5791200"/>
                  <a:ext cx="291152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75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Difference in Processing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0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8" y="6315173"/>
            <a:ext cx="16002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7" name="Group 103"/>
          <p:cNvGrpSpPr/>
          <p:nvPr/>
        </p:nvGrpSpPr>
        <p:grpSpPr>
          <a:xfrm>
            <a:off x="2895600" y="5105400"/>
            <a:ext cx="3962400" cy="1371600"/>
            <a:chOff x="2895600" y="5105400"/>
            <a:chExt cx="3962400" cy="1371600"/>
          </a:xfrm>
        </p:grpSpPr>
        <p:sp>
          <p:nvSpPr>
            <p:cNvPr id="103" name="Rectangle 102"/>
            <p:cNvSpPr/>
            <p:nvPr/>
          </p:nvSpPr>
          <p:spPr>
            <a:xfrm>
              <a:off x="2895600" y="5105400"/>
              <a:ext cx="3962400" cy="13716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8" name="Group 10"/>
            <p:cNvGrpSpPr>
              <a:grpSpLocks/>
            </p:cNvGrpSpPr>
            <p:nvPr/>
          </p:nvGrpSpPr>
          <p:grpSpPr bwMode="auto">
            <a:xfrm>
              <a:off x="2971800" y="5257800"/>
              <a:ext cx="3810000" cy="1106487"/>
              <a:chOff x="1536" y="3335"/>
              <a:chExt cx="2400" cy="697"/>
            </a:xfrm>
          </p:grpSpPr>
          <p:sp>
            <p:nvSpPr>
              <p:cNvPr id="95" name="Line 12"/>
              <p:cNvSpPr>
                <a:spLocks noChangeShapeType="1"/>
              </p:cNvSpPr>
              <p:nvPr/>
            </p:nvSpPr>
            <p:spPr bwMode="auto">
              <a:xfrm flipV="1">
                <a:off x="1536" y="3360"/>
                <a:ext cx="0" cy="672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" name="Line 13"/>
              <p:cNvSpPr>
                <a:spLocks noChangeShapeType="1"/>
              </p:cNvSpPr>
              <p:nvPr/>
            </p:nvSpPr>
            <p:spPr bwMode="auto">
              <a:xfrm>
                <a:off x="1536" y="4032"/>
                <a:ext cx="2400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" name="Freeform 14"/>
              <p:cNvSpPr>
                <a:spLocks/>
              </p:cNvSpPr>
              <p:nvPr/>
            </p:nvSpPr>
            <p:spPr bwMode="auto">
              <a:xfrm>
                <a:off x="1920" y="3552"/>
                <a:ext cx="96" cy="480"/>
              </a:xfrm>
              <a:custGeom>
                <a:avLst/>
                <a:gdLst>
                  <a:gd name="T0" fmla="*/ 0 w 192"/>
                  <a:gd name="T1" fmla="*/ 3840 h 240"/>
                  <a:gd name="T2" fmla="*/ 3 w 192"/>
                  <a:gd name="T3" fmla="*/ 3072 h 240"/>
                  <a:gd name="T4" fmla="*/ 6 w 192"/>
                  <a:gd name="T5" fmla="*/ 0 h 240"/>
                  <a:gd name="T6" fmla="*/ 9 w 192"/>
                  <a:gd name="T7" fmla="*/ 3072 h 240"/>
                  <a:gd name="T8" fmla="*/ 12 w 192"/>
                  <a:gd name="T9" fmla="*/ 3840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240"/>
                  <a:gd name="T17" fmla="*/ 192 w 192"/>
                  <a:gd name="T18" fmla="*/ 240 h 2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240">
                    <a:moveTo>
                      <a:pt x="0" y="240"/>
                    </a:moveTo>
                    <a:cubicBezTo>
                      <a:pt x="16" y="236"/>
                      <a:pt x="32" y="232"/>
                      <a:pt x="48" y="192"/>
                    </a:cubicBezTo>
                    <a:cubicBezTo>
                      <a:pt x="64" y="152"/>
                      <a:pt x="80" y="0"/>
                      <a:pt x="96" y="0"/>
                    </a:cubicBezTo>
                    <a:cubicBezTo>
                      <a:pt x="112" y="0"/>
                      <a:pt x="128" y="152"/>
                      <a:pt x="144" y="192"/>
                    </a:cubicBezTo>
                    <a:cubicBezTo>
                      <a:pt x="160" y="232"/>
                      <a:pt x="176" y="236"/>
                      <a:pt x="192" y="240"/>
                    </a:cubicBezTo>
                  </a:path>
                </a:pathLst>
              </a:custGeom>
              <a:noFill/>
              <a:ln w="63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" name="Freeform 15"/>
              <p:cNvSpPr>
                <a:spLocks/>
              </p:cNvSpPr>
              <p:nvPr/>
            </p:nvSpPr>
            <p:spPr bwMode="auto">
              <a:xfrm>
                <a:off x="2352" y="3792"/>
                <a:ext cx="96" cy="240"/>
              </a:xfrm>
              <a:custGeom>
                <a:avLst/>
                <a:gdLst>
                  <a:gd name="T0" fmla="*/ 0 w 192"/>
                  <a:gd name="T1" fmla="*/ 240 h 240"/>
                  <a:gd name="T2" fmla="*/ 3 w 192"/>
                  <a:gd name="T3" fmla="*/ 192 h 240"/>
                  <a:gd name="T4" fmla="*/ 6 w 192"/>
                  <a:gd name="T5" fmla="*/ 0 h 240"/>
                  <a:gd name="T6" fmla="*/ 9 w 192"/>
                  <a:gd name="T7" fmla="*/ 192 h 240"/>
                  <a:gd name="T8" fmla="*/ 12 w 192"/>
                  <a:gd name="T9" fmla="*/ 240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240"/>
                  <a:gd name="T17" fmla="*/ 192 w 192"/>
                  <a:gd name="T18" fmla="*/ 240 h 2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240">
                    <a:moveTo>
                      <a:pt x="0" y="240"/>
                    </a:moveTo>
                    <a:cubicBezTo>
                      <a:pt x="16" y="236"/>
                      <a:pt x="32" y="232"/>
                      <a:pt x="48" y="192"/>
                    </a:cubicBezTo>
                    <a:cubicBezTo>
                      <a:pt x="64" y="152"/>
                      <a:pt x="80" y="0"/>
                      <a:pt x="96" y="0"/>
                    </a:cubicBezTo>
                    <a:cubicBezTo>
                      <a:pt x="112" y="0"/>
                      <a:pt x="128" y="152"/>
                      <a:pt x="144" y="192"/>
                    </a:cubicBezTo>
                    <a:cubicBezTo>
                      <a:pt x="160" y="232"/>
                      <a:pt x="176" y="236"/>
                      <a:pt x="192" y="240"/>
                    </a:cubicBezTo>
                  </a:path>
                </a:pathLst>
              </a:custGeom>
              <a:noFill/>
              <a:ln w="63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" name="Freeform 16"/>
              <p:cNvSpPr>
                <a:spLocks/>
              </p:cNvSpPr>
              <p:nvPr/>
            </p:nvSpPr>
            <p:spPr bwMode="auto">
              <a:xfrm>
                <a:off x="2784" y="3936"/>
                <a:ext cx="96" cy="96"/>
              </a:xfrm>
              <a:custGeom>
                <a:avLst/>
                <a:gdLst>
                  <a:gd name="T0" fmla="*/ 0 w 192"/>
                  <a:gd name="T1" fmla="*/ 6 h 240"/>
                  <a:gd name="T2" fmla="*/ 3 w 192"/>
                  <a:gd name="T3" fmla="*/ 5 h 240"/>
                  <a:gd name="T4" fmla="*/ 6 w 192"/>
                  <a:gd name="T5" fmla="*/ 0 h 240"/>
                  <a:gd name="T6" fmla="*/ 9 w 192"/>
                  <a:gd name="T7" fmla="*/ 5 h 240"/>
                  <a:gd name="T8" fmla="*/ 12 w 192"/>
                  <a:gd name="T9" fmla="*/ 6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240"/>
                  <a:gd name="T17" fmla="*/ 192 w 192"/>
                  <a:gd name="T18" fmla="*/ 240 h 2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240">
                    <a:moveTo>
                      <a:pt x="0" y="240"/>
                    </a:moveTo>
                    <a:cubicBezTo>
                      <a:pt x="16" y="236"/>
                      <a:pt x="32" y="232"/>
                      <a:pt x="48" y="192"/>
                    </a:cubicBezTo>
                    <a:cubicBezTo>
                      <a:pt x="64" y="152"/>
                      <a:pt x="80" y="0"/>
                      <a:pt x="96" y="0"/>
                    </a:cubicBezTo>
                    <a:cubicBezTo>
                      <a:pt x="112" y="0"/>
                      <a:pt x="128" y="152"/>
                      <a:pt x="144" y="192"/>
                    </a:cubicBezTo>
                    <a:cubicBezTo>
                      <a:pt x="160" y="232"/>
                      <a:pt x="176" y="236"/>
                      <a:pt x="192" y="240"/>
                    </a:cubicBezTo>
                  </a:path>
                </a:pathLst>
              </a:custGeom>
              <a:noFill/>
              <a:ln w="63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" name="Freeform 17"/>
              <p:cNvSpPr>
                <a:spLocks/>
              </p:cNvSpPr>
              <p:nvPr/>
            </p:nvSpPr>
            <p:spPr bwMode="auto">
              <a:xfrm>
                <a:off x="3264" y="3984"/>
                <a:ext cx="96" cy="48"/>
              </a:xfrm>
              <a:custGeom>
                <a:avLst/>
                <a:gdLst>
                  <a:gd name="T0" fmla="*/ 0 w 192"/>
                  <a:gd name="T1" fmla="*/ 0 h 240"/>
                  <a:gd name="T2" fmla="*/ 3 w 192"/>
                  <a:gd name="T3" fmla="*/ 0 h 240"/>
                  <a:gd name="T4" fmla="*/ 6 w 192"/>
                  <a:gd name="T5" fmla="*/ 0 h 240"/>
                  <a:gd name="T6" fmla="*/ 9 w 192"/>
                  <a:gd name="T7" fmla="*/ 0 h 240"/>
                  <a:gd name="T8" fmla="*/ 12 w 192"/>
                  <a:gd name="T9" fmla="*/ 0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2"/>
                  <a:gd name="T16" fmla="*/ 0 h 240"/>
                  <a:gd name="T17" fmla="*/ 192 w 192"/>
                  <a:gd name="T18" fmla="*/ 240 h 2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2" h="240">
                    <a:moveTo>
                      <a:pt x="0" y="240"/>
                    </a:moveTo>
                    <a:cubicBezTo>
                      <a:pt x="16" y="236"/>
                      <a:pt x="32" y="232"/>
                      <a:pt x="48" y="192"/>
                    </a:cubicBezTo>
                    <a:cubicBezTo>
                      <a:pt x="64" y="152"/>
                      <a:pt x="80" y="0"/>
                      <a:pt x="96" y="0"/>
                    </a:cubicBezTo>
                    <a:cubicBezTo>
                      <a:pt x="112" y="0"/>
                      <a:pt x="128" y="152"/>
                      <a:pt x="144" y="192"/>
                    </a:cubicBezTo>
                    <a:cubicBezTo>
                      <a:pt x="160" y="232"/>
                      <a:pt x="176" y="236"/>
                      <a:pt x="192" y="240"/>
                    </a:cubicBezTo>
                  </a:path>
                </a:pathLst>
              </a:custGeom>
              <a:noFill/>
              <a:ln w="63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" name="Text Box 18"/>
              <p:cNvSpPr txBox="1">
                <a:spLocks noChangeArrowheads="1"/>
              </p:cNvSpPr>
              <p:nvPr/>
            </p:nvSpPr>
            <p:spPr bwMode="auto">
              <a:xfrm>
                <a:off x="2198" y="3335"/>
                <a:ext cx="355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200">
                    <a:solidFill>
                      <a:srgbClr val="0070C0"/>
                    </a:solidFill>
                    <a:latin typeface="Times New Roman" pitchFamily="18" charset="0"/>
                  </a:rPr>
                  <a:t>BPFO</a:t>
                </a:r>
              </a:p>
            </p:txBody>
          </p:sp>
          <p:sp>
            <p:nvSpPr>
              <p:cNvPr id="102" name="Freeform 19"/>
              <p:cNvSpPr>
                <a:spLocks/>
              </p:cNvSpPr>
              <p:nvPr/>
            </p:nvSpPr>
            <p:spPr bwMode="auto">
              <a:xfrm>
                <a:off x="1968" y="3408"/>
                <a:ext cx="240" cy="144"/>
              </a:xfrm>
              <a:custGeom>
                <a:avLst/>
                <a:gdLst>
                  <a:gd name="T0" fmla="*/ 240 w 240"/>
                  <a:gd name="T1" fmla="*/ 0 h 144"/>
                  <a:gd name="T2" fmla="*/ 96 w 240"/>
                  <a:gd name="T3" fmla="*/ 48 h 144"/>
                  <a:gd name="T4" fmla="*/ 0 w 240"/>
                  <a:gd name="T5" fmla="*/ 144 h 144"/>
                  <a:gd name="T6" fmla="*/ 0 60000 65536"/>
                  <a:gd name="T7" fmla="*/ 0 60000 65536"/>
                  <a:gd name="T8" fmla="*/ 0 60000 65536"/>
                  <a:gd name="T9" fmla="*/ 0 w 240"/>
                  <a:gd name="T10" fmla="*/ 0 h 144"/>
                  <a:gd name="T11" fmla="*/ 240 w 240"/>
                  <a:gd name="T12" fmla="*/ 144 h 14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0" h="144">
                    <a:moveTo>
                      <a:pt x="240" y="0"/>
                    </a:moveTo>
                    <a:cubicBezTo>
                      <a:pt x="188" y="12"/>
                      <a:pt x="136" y="24"/>
                      <a:pt x="96" y="48"/>
                    </a:cubicBezTo>
                    <a:cubicBezTo>
                      <a:pt x="56" y="72"/>
                      <a:pt x="28" y="108"/>
                      <a:pt x="0" y="14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89" name="Text Box 18"/>
          <p:cNvSpPr txBox="1">
            <a:spLocks noChangeArrowheads="1"/>
          </p:cNvSpPr>
          <p:nvPr/>
        </p:nvSpPr>
        <p:spPr bwMode="auto">
          <a:xfrm>
            <a:off x="6640218" y="6355958"/>
            <a:ext cx="2455863" cy="46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fld id="{95990F28-EF56-40AF-B6C1-2CF755EA3890}" type="slidenum">
              <a:rPr lang="en-US" sz="900"/>
              <a:pPr algn="r">
                <a:lnSpc>
                  <a:spcPct val="90000"/>
                </a:lnSpc>
              </a:pPr>
              <a:t>28</a:t>
            </a:fld>
            <a:r>
              <a:rPr lang="en-US" sz="900" dirty="0"/>
              <a:t> 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VI –Southern Indiana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10/03/2013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0" grpId="0"/>
      <p:bldP spid="3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839200" cy="1143000"/>
          </a:xfrm>
        </p:spPr>
        <p:txBody>
          <a:bodyPr anchor="t"/>
          <a:lstStyle/>
          <a:p>
            <a:r>
              <a:rPr lang="en-US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Can The Readings Be Trended?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9225" y="1524000"/>
            <a:ext cx="8229600" cy="4267200"/>
          </a:xfrm>
        </p:spPr>
        <p:txBody>
          <a:bodyPr/>
          <a:lstStyle/>
          <a:p>
            <a:r>
              <a:rPr lang="en-US" i="1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Yes, but consistency of measurement is of utmost importance.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  <a:ea typeface="ＭＳ Ｐゴシック"/>
              </a:rPr>
              <a:t>Same hardware.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  <a:ea typeface="ＭＳ Ｐゴシック"/>
              </a:rPr>
              <a:t>Same measurement location.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  <a:ea typeface="ＭＳ Ｐゴシック"/>
              </a:rPr>
              <a:t>Solid mounting in good mechanical transfer path.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  <a:ea typeface="ＭＳ Ｐゴシック"/>
              </a:rPr>
              <a:t>Same conditions.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  <a:ea typeface="ＭＳ Ｐゴシック"/>
              </a:rPr>
              <a:t>Baseline and set alarms.</a:t>
            </a:r>
          </a:p>
          <a:p>
            <a:pPr lvl="1"/>
            <a:endParaRPr lang="en-US" dirty="0" smtClean="0">
              <a:solidFill>
                <a:srgbClr val="0070C0"/>
              </a:solidFill>
              <a:ea typeface="ＭＳ Ｐゴシック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0" y="6453188"/>
            <a:ext cx="19050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F9E82B6D-F3C2-4342-95D3-E6A8A18D93D9}" type="slidenum">
              <a:rPr lang="en-US" smtClean="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rPr>
              <a:pPr algn="l"/>
              <a:t>29</a:t>
            </a:fld>
            <a:endParaRPr lang="en-US" smtClean="0">
              <a:solidFill>
                <a:schemeClr val="bg1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14400" y="5334000"/>
            <a:ext cx="67627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i="1" u="sng" dirty="0">
                <a:solidFill>
                  <a:srgbClr val="FF0000"/>
                </a:solidFill>
              </a:rPr>
              <a:t>Note</a:t>
            </a:r>
            <a:r>
              <a:rPr lang="en-US" sz="1600" i="1" dirty="0">
                <a:solidFill>
                  <a:srgbClr val="FF0000"/>
                </a:solidFill>
              </a:rPr>
              <a:t>:  Each vendor technology will typically require a different baseline.</a:t>
            </a:r>
          </a:p>
        </p:txBody>
      </p:sp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8" y="6315173"/>
            <a:ext cx="16002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6640218" y="6355958"/>
            <a:ext cx="2455863" cy="46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fld id="{95990F28-EF56-40AF-B6C1-2CF755EA3890}" type="slidenum">
              <a:rPr lang="en-US" sz="900"/>
              <a:pPr algn="r">
                <a:lnSpc>
                  <a:spcPct val="90000"/>
                </a:lnSpc>
              </a:pPr>
              <a:t>29</a:t>
            </a:fld>
            <a:r>
              <a:rPr lang="en-US" sz="900" dirty="0"/>
              <a:t> 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VI –Southern Indiana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10/03/2013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3" grpId="0" build="p" bldLvl="2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46529"/>
            <a:ext cx="8229600" cy="762000"/>
          </a:xfrm>
        </p:spPr>
        <p:txBody>
          <a:bodyPr anchor="t"/>
          <a:lstStyle/>
          <a:p>
            <a:r>
              <a:rPr lang="en-US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Getting Down to Basics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2150" y="1219200"/>
            <a:ext cx="7613650" cy="4267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A bearing carries the load by round elements placed between two pieces.</a:t>
            </a: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Relative motion of two pieces causes rolling, with very little resistance or friction. </a:t>
            </a: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Started with logs on the ground with a stone block on top!  </a:t>
            </a:r>
            <a:r>
              <a:rPr lang="en-US" sz="2400" i="1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(Log at back was moved to front, sequentially.)</a:t>
            </a: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Rolling elements in a circular bearing are captive and do not fall out under load.</a:t>
            </a:r>
          </a:p>
          <a:p>
            <a:pPr>
              <a:lnSpc>
                <a:spcPct val="80000"/>
              </a:lnSpc>
            </a:pPr>
            <a:r>
              <a:rPr lang="en-US" sz="2400" i="1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Rolling-element bearings offer a good trade-off on cost, size, weight, carrying capacity, durability, accuracy, low friction, ….. and the list goes on.</a:t>
            </a:r>
          </a:p>
          <a:p>
            <a:pPr>
              <a:lnSpc>
                <a:spcPct val="80000"/>
              </a:lnSpc>
            </a:pPr>
            <a:endParaRPr lang="en-US" sz="2400" i="1" dirty="0" smtClean="0">
              <a:solidFill>
                <a:srgbClr val="0070C0"/>
              </a:solidFill>
              <a:ea typeface="ＭＳ Ｐゴシック"/>
              <a:cs typeface="ＭＳ Ｐゴシック"/>
            </a:endParaRPr>
          </a:p>
        </p:txBody>
      </p:sp>
      <p:pic>
        <p:nvPicPr>
          <p:cNvPr id="77835" name="Picture 11" descr="Bearing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4876800"/>
            <a:ext cx="1524000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1474787" y="4906963"/>
            <a:ext cx="3227388" cy="1371600"/>
            <a:chOff x="914400" y="5056188"/>
            <a:chExt cx="3227388" cy="1371600"/>
          </a:xfrm>
        </p:grpSpPr>
        <p:sp>
          <p:nvSpPr>
            <p:cNvPr id="5127" name="Freeform 13"/>
            <p:cNvSpPr>
              <a:spLocks/>
            </p:cNvSpPr>
            <p:nvPr/>
          </p:nvSpPr>
          <p:spPr bwMode="auto">
            <a:xfrm>
              <a:off x="914400" y="5056188"/>
              <a:ext cx="3227388" cy="1371600"/>
            </a:xfrm>
            <a:custGeom>
              <a:avLst/>
              <a:gdLst>
                <a:gd name="T0" fmla="*/ 0 w 4800"/>
                <a:gd name="T1" fmla="*/ 2147483647 h 3312"/>
                <a:gd name="T2" fmla="*/ 2147483647 w 4800"/>
                <a:gd name="T3" fmla="*/ 0 h 3312"/>
                <a:gd name="T4" fmla="*/ 2147483647 w 4800"/>
                <a:gd name="T5" fmla="*/ 2147483647 h 3312"/>
                <a:gd name="T6" fmla="*/ 2147483647 w 4800"/>
                <a:gd name="T7" fmla="*/ 2147483647 h 3312"/>
                <a:gd name="T8" fmla="*/ 0 w 4800"/>
                <a:gd name="T9" fmla="*/ 2147483647 h 33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00"/>
                <a:gd name="T16" fmla="*/ 0 h 3312"/>
                <a:gd name="T17" fmla="*/ 4800 w 4800"/>
                <a:gd name="T18" fmla="*/ 3312 h 33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00" h="3312">
                  <a:moveTo>
                    <a:pt x="0" y="1248"/>
                  </a:moveTo>
                  <a:lnTo>
                    <a:pt x="912" y="0"/>
                  </a:lnTo>
                  <a:lnTo>
                    <a:pt x="4800" y="1680"/>
                  </a:lnTo>
                  <a:lnTo>
                    <a:pt x="3984" y="3312"/>
                  </a:lnTo>
                  <a:lnTo>
                    <a:pt x="0" y="1248"/>
                  </a:lnTo>
                  <a:close/>
                </a:path>
              </a:pathLst>
            </a:custGeom>
            <a:solidFill>
              <a:srgbClr val="99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8" name="AutoShape 14"/>
            <p:cNvSpPr>
              <a:spLocks noChangeArrowheads="1"/>
            </p:cNvSpPr>
            <p:nvPr/>
          </p:nvSpPr>
          <p:spPr bwMode="auto">
            <a:xfrm rot="-8671202">
              <a:off x="1721247" y="5350102"/>
              <a:ext cx="179299" cy="359229"/>
            </a:xfrm>
            <a:prstGeom prst="can">
              <a:avLst>
                <a:gd name="adj" fmla="val 9167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5129" name="AutoShape 15"/>
            <p:cNvSpPr>
              <a:spLocks noChangeArrowheads="1"/>
            </p:cNvSpPr>
            <p:nvPr/>
          </p:nvSpPr>
          <p:spPr bwMode="auto">
            <a:xfrm rot="-8853681">
              <a:off x="1960313" y="5415417"/>
              <a:ext cx="179299" cy="359229"/>
            </a:xfrm>
            <a:prstGeom prst="can">
              <a:avLst>
                <a:gd name="adj" fmla="val 9167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5130" name="AutoShape 16"/>
            <p:cNvSpPr>
              <a:spLocks noChangeArrowheads="1"/>
            </p:cNvSpPr>
            <p:nvPr/>
          </p:nvSpPr>
          <p:spPr bwMode="auto">
            <a:xfrm rot="-8873189">
              <a:off x="2229262" y="5480731"/>
              <a:ext cx="179299" cy="359229"/>
            </a:xfrm>
            <a:prstGeom prst="can">
              <a:avLst>
                <a:gd name="adj" fmla="val 9167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5131" name="AutoShape 17"/>
            <p:cNvSpPr>
              <a:spLocks noChangeArrowheads="1"/>
            </p:cNvSpPr>
            <p:nvPr/>
          </p:nvSpPr>
          <p:spPr bwMode="auto">
            <a:xfrm rot="-8964591">
              <a:off x="2468328" y="5546045"/>
              <a:ext cx="179299" cy="359229"/>
            </a:xfrm>
            <a:prstGeom prst="can">
              <a:avLst>
                <a:gd name="adj" fmla="val 9167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5132" name="AutoShape 18"/>
            <p:cNvSpPr>
              <a:spLocks noChangeArrowheads="1"/>
            </p:cNvSpPr>
            <p:nvPr/>
          </p:nvSpPr>
          <p:spPr bwMode="auto">
            <a:xfrm rot="-9050174">
              <a:off x="3006226" y="5693002"/>
              <a:ext cx="179299" cy="359229"/>
            </a:xfrm>
            <a:prstGeom prst="can">
              <a:avLst>
                <a:gd name="adj" fmla="val 9167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5133" name="AutoShape 19"/>
            <p:cNvSpPr>
              <a:spLocks noChangeArrowheads="1"/>
            </p:cNvSpPr>
            <p:nvPr/>
          </p:nvSpPr>
          <p:spPr bwMode="auto">
            <a:xfrm rot="-9004110">
              <a:off x="2737277" y="5627688"/>
              <a:ext cx="179299" cy="359229"/>
            </a:xfrm>
            <a:prstGeom prst="can">
              <a:avLst>
                <a:gd name="adj" fmla="val 9167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5134" name="AutoShape 20"/>
            <p:cNvSpPr>
              <a:spLocks noChangeArrowheads="1"/>
            </p:cNvSpPr>
            <p:nvPr/>
          </p:nvSpPr>
          <p:spPr bwMode="auto">
            <a:xfrm rot="-8919512">
              <a:off x="1213232" y="5219474"/>
              <a:ext cx="179299" cy="359229"/>
            </a:xfrm>
            <a:prstGeom prst="can">
              <a:avLst>
                <a:gd name="adj" fmla="val 9167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5135" name="AutoShape 21"/>
            <p:cNvSpPr>
              <a:spLocks noChangeArrowheads="1"/>
            </p:cNvSpPr>
            <p:nvPr/>
          </p:nvSpPr>
          <p:spPr bwMode="auto">
            <a:xfrm rot="-8844180">
              <a:off x="1463504" y="5284788"/>
              <a:ext cx="179299" cy="359229"/>
            </a:xfrm>
            <a:prstGeom prst="can">
              <a:avLst>
                <a:gd name="adj" fmla="val 9167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grpSp>
          <p:nvGrpSpPr>
            <p:cNvPr id="3" name="Group 22"/>
            <p:cNvGrpSpPr>
              <a:grpSpLocks/>
            </p:cNvGrpSpPr>
            <p:nvPr/>
          </p:nvGrpSpPr>
          <p:grpSpPr bwMode="auto">
            <a:xfrm>
              <a:off x="1392532" y="5317445"/>
              <a:ext cx="2211358" cy="718457"/>
              <a:chOff x="1296" y="-192"/>
              <a:chExt cx="3552" cy="2112"/>
            </a:xfrm>
            <a:solidFill>
              <a:schemeClr val="bg1">
                <a:lumMod val="85000"/>
              </a:schemeClr>
            </a:solidFill>
          </p:grpSpPr>
          <p:sp>
            <p:nvSpPr>
              <p:cNvPr id="7188" name="Freeform 23"/>
              <p:cNvSpPr>
                <a:spLocks/>
              </p:cNvSpPr>
              <p:nvPr/>
            </p:nvSpPr>
            <p:spPr bwMode="auto">
              <a:xfrm>
                <a:off x="1296" y="-192"/>
                <a:ext cx="3552" cy="2016"/>
              </a:xfrm>
              <a:custGeom>
                <a:avLst/>
                <a:gdLst>
                  <a:gd name="T0" fmla="*/ 0 w 3216"/>
                  <a:gd name="T1" fmla="*/ 489 h 1584"/>
                  <a:gd name="T2" fmla="*/ 3287 w 3216"/>
                  <a:gd name="T3" fmla="*/ 2016 h 1584"/>
                  <a:gd name="T4" fmla="*/ 3552 w 3216"/>
                  <a:gd name="T5" fmla="*/ 1527 h 1584"/>
                  <a:gd name="T6" fmla="*/ 318 w 3216"/>
                  <a:gd name="T7" fmla="*/ 0 h 1584"/>
                  <a:gd name="T8" fmla="*/ 0 w 3216"/>
                  <a:gd name="T9" fmla="*/ 489 h 15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16"/>
                  <a:gd name="T16" fmla="*/ 0 h 1584"/>
                  <a:gd name="T17" fmla="*/ 3216 w 3216"/>
                  <a:gd name="T18" fmla="*/ 1584 h 15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16" h="1584">
                    <a:moveTo>
                      <a:pt x="0" y="384"/>
                    </a:moveTo>
                    <a:lnTo>
                      <a:pt x="2976" y="1584"/>
                    </a:lnTo>
                    <a:lnTo>
                      <a:pt x="3216" y="1200"/>
                    </a:lnTo>
                    <a:lnTo>
                      <a:pt x="288" y="0"/>
                    </a:lnTo>
                    <a:lnTo>
                      <a:pt x="0" y="384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7189" name="Freeform 24"/>
              <p:cNvSpPr>
                <a:spLocks/>
              </p:cNvSpPr>
              <p:nvPr/>
            </p:nvSpPr>
            <p:spPr bwMode="auto">
              <a:xfrm>
                <a:off x="1296" y="288"/>
                <a:ext cx="3312" cy="1632"/>
              </a:xfrm>
              <a:custGeom>
                <a:avLst/>
                <a:gdLst>
                  <a:gd name="T0" fmla="*/ 0 w 3264"/>
                  <a:gd name="T1" fmla="*/ 0 h 1632"/>
                  <a:gd name="T2" fmla="*/ 0 w 3264"/>
                  <a:gd name="T3" fmla="*/ 144 h 1632"/>
                  <a:gd name="T4" fmla="*/ 3312 w 3264"/>
                  <a:gd name="T5" fmla="*/ 1632 h 1632"/>
                  <a:gd name="T6" fmla="*/ 3312 w 3264"/>
                  <a:gd name="T7" fmla="*/ 1488 h 1632"/>
                  <a:gd name="T8" fmla="*/ 0 w 3264"/>
                  <a:gd name="T9" fmla="*/ 0 h 16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64"/>
                  <a:gd name="T16" fmla="*/ 0 h 1632"/>
                  <a:gd name="T17" fmla="*/ 3264 w 3264"/>
                  <a:gd name="T18" fmla="*/ 1632 h 16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64" h="1632">
                    <a:moveTo>
                      <a:pt x="0" y="0"/>
                    </a:moveTo>
                    <a:lnTo>
                      <a:pt x="0" y="144"/>
                    </a:lnTo>
                    <a:lnTo>
                      <a:pt x="3264" y="1632"/>
                    </a:lnTo>
                    <a:lnTo>
                      <a:pt x="3264" y="148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7190" name="Freeform 25"/>
              <p:cNvSpPr>
                <a:spLocks/>
              </p:cNvSpPr>
              <p:nvPr/>
            </p:nvSpPr>
            <p:spPr bwMode="auto">
              <a:xfrm>
                <a:off x="4608" y="1344"/>
                <a:ext cx="240" cy="576"/>
              </a:xfrm>
              <a:custGeom>
                <a:avLst/>
                <a:gdLst>
                  <a:gd name="T0" fmla="*/ 0 w 240"/>
                  <a:gd name="T1" fmla="*/ 432 h 576"/>
                  <a:gd name="T2" fmla="*/ 240 w 240"/>
                  <a:gd name="T3" fmla="*/ 0 h 576"/>
                  <a:gd name="T4" fmla="*/ 240 w 240"/>
                  <a:gd name="T5" fmla="*/ 144 h 576"/>
                  <a:gd name="T6" fmla="*/ 0 w 240"/>
                  <a:gd name="T7" fmla="*/ 576 h 576"/>
                  <a:gd name="T8" fmla="*/ 0 w 240"/>
                  <a:gd name="T9" fmla="*/ 432 h 5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0"/>
                  <a:gd name="T16" fmla="*/ 0 h 576"/>
                  <a:gd name="T17" fmla="*/ 240 w 240"/>
                  <a:gd name="T18" fmla="*/ 576 h 5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0" h="576">
                    <a:moveTo>
                      <a:pt x="0" y="432"/>
                    </a:moveTo>
                    <a:lnTo>
                      <a:pt x="240" y="0"/>
                    </a:lnTo>
                    <a:lnTo>
                      <a:pt x="240" y="144"/>
                    </a:lnTo>
                    <a:lnTo>
                      <a:pt x="0" y="576"/>
                    </a:lnTo>
                    <a:lnTo>
                      <a:pt x="0" y="432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5137" name="AutoShape 26"/>
            <p:cNvSpPr>
              <a:spLocks noChangeArrowheads="1"/>
            </p:cNvSpPr>
            <p:nvPr/>
          </p:nvSpPr>
          <p:spPr bwMode="auto">
            <a:xfrm rot="1486509">
              <a:off x="3723423" y="6019574"/>
              <a:ext cx="298832" cy="48986"/>
            </a:xfrm>
            <a:prstGeom prst="rightArrow">
              <a:avLst>
                <a:gd name="adj1" fmla="val 50000"/>
                <a:gd name="adj2" fmla="val 8334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5138" name="Arc 27"/>
            <p:cNvSpPr>
              <a:spLocks/>
            </p:cNvSpPr>
            <p:nvPr/>
          </p:nvSpPr>
          <p:spPr bwMode="auto">
            <a:xfrm rot="-5400000" flipH="1" flipV="1">
              <a:off x="1839728" y="4790851"/>
              <a:ext cx="618445" cy="2132915"/>
            </a:xfrm>
            <a:custGeom>
              <a:avLst/>
              <a:gdLst>
                <a:gd name="T0" fmla="*/ 2147483647 w 21600"/>
                <a:gd name="T1" fmla="*/ 0 h 29331"/>
                <a:gd name="T2" fmla="*/ 192208456 w 21600"/>
                <a:gd name="T3" fmla="*/ 2147483647 h 29331"/>
                <a:gd name="T4" fmla="*/ 0 w 21600"/>
                <a:gd name="T5" fmla="*/ 2147483647 h 29331"/>
                <a:gd name="T6" fmla="*/ 0 60000 65536"/>
                <a:gd name="T7" fmla="*/ 0 60000 65536"/>
                <a:gd name="T8" fmla="*/ 0 60000 65536"/>
                <a:gd name="T9" fmla="*/ 0 w 21600"/>
                <a:gd name="T10" fmla="*/ 0 h 29331"/>
                <a:gd name="T11" fmla="*/ 21600 w 21600"/>
                <a:gd name="T12" fmla="*/ 29331 h 293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9331" fill="none" extrusionOk="0">
                  <a:moveTo>
                    <a:pt x="20150" y="0"/>
                  </a:moveTo>
                  <a:cubicBezTo>
                    <a:pt x="21108" y="2481"/>
                    <a:pt x="21600" y="5118"/>
                    <a:pt x="21600" y="7779"/>
                  </a:cubicBezTo>
                  <a:cubicBezTo>
                    <a:pt x="21600" y="19151"/>
                    <a:pt x="12781" y="28576"/>
                    <a:pt x="1434" y="29331"/>
                  </a:cubicBezTo>
                </a:path>
                <a:path w="21600" h="29331" stroke="0" extrusionOk="0">
                  <a:moveTo>
                    <a:pt x="20150" y="0"/>
                  </a:moveTo>
                  <a:cubicBezTo>
                    <a:pt x="21108" y="2481"/>
                    <a:pt x="21600" y="5118"/>
                    <a:pt x="21600" y="7779"/>
                  </a:cubicBezTo>
                  <a:cubicBezTo>
                    <a:pt x="21600" y="19151"/>
                    <a:pt x="12781" y="28576"/>
                    <a:pt x="1434" y="29331"/>
                  </a:cubicBezTo>
                  <a:lnTo>
                    <a:pt x="0" y="7779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9" name="Line 28"/>
            <p:cNvSpPr>
              <a:spLocks noChangeShapeType="1"/>
            </p:cNvSpPr>
            <p:nvPr/>
          </p:nvSpPr>
          <p:spPr bwMode="auto">
            <a:xfrm flipV="1">
              <a:off x="3215408" y="6091692"/>
              <a:ext cx="179299" cy="3265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6" name="Slide Number Placeholder 21"/>
          <p:cNvSpPr>
            <a:spLocks noGrp="1"/>
          </p:cNvSpPr>
          <p:nvPr>
            <p:ph type="sldNum" sz="quarter" idx="12"/>
          </p:nvPr>
        </p:nvSpPr>
        <p:spPr bwMode="auto">
          <a:xfrm>
            <a:off x="0" y="6453188"/>
            <a:ext cx="19050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32CD1679-4A32-465B-B4BA-82FDB4CAEFEC}" type="slidenum">
              <a:rPr lang="en-US" smtClean="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rPr>
              <a:pPr algn="l"/>
              <a:t>3</a:t>
            </a:fld>
            <a:endParaRPr lang="en-US" smtClean="0">
              <a:solidFill>
                <a:schemeClr val="bg1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26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8" y="6315173"/>
            <a:ext cx="16002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6640218" y="6355958"/>
            <a:ext cx="2455863" cy="46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fld id="{95990F28-EF56-40AF-B6C1-2CF755EA3890}" type="slidenum">
              <a:rPr lang="en-US" sz="900"/>
              <a:pPr algn="r">
                <a:lnSpc>
                  <a:spcPct val="90000"/>
                </a:lnSpc>
              </a:pPr>
              <a:t>3</a:t>
            </a:fld>
            <a:r>
              <a:rPr lang="en-US" sz="900" dirty="0"/>
              <a:t> 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VI –Southern Indiana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10/03/2013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7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 anchor="t"/>
          <a:lstStyle/>
          <a:p>
            <a:r>
              <a:rPr lang="en-US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A Case History Example …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570038"/>
            <a:ext cx="8229600" cy="4525962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Automotive paint facility</a:t>
            </a: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250 HP motors running 6-foot bladed exhaust fans.</a:t>
            </a: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Motor running at 1792 RPM.</a:t>
            </a: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Fan belt driven and running at 820 RPM.</a:t>
            </a: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Bearings known.</a:t>
            </a: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Excessive vibration reported.</a:t>
            </a: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Initial measurements made of vibration with acceleration, velocity, and demodulation.</a:t>
            </a: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Source of problem is identified, corrective action is recommended.</a:t>
            </a: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Bearing SKF 22218CCK changed out at next production break.</a:t>
            </a: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Let’s take a look at initial results first, then Before/After comparisons.</a:t>
            </a:r>
          </a:p>
          <a:p>
            <a:pPr>
              <a:lnSpc>
                <a:spcPct val="80000"/>
              </a:lnSpc>
            </a:pPr>
            <a:endParaRPr lang="en-US" sz="2400" dirty="0" smtClean="0">
              <a:solidFill>
                <a:srgbClr val="0070C0"/>
              </a:solidFill>
              <a:ea typeface="ＭＳ Ｐゴシック"/>
              <a:cs typeface="ＭＳ Ｐゴシック"/>
            </a:endParaRPr>
          </a:p>
          <a:p>
            <a:pPr>
              <a:lnSpc>
                <a:spcPct val="80000"/>
              </a:lnSpc>
            </a:pPr>
            <a:endParaRPr lang="en-US" sz="2400" dirty="0" smtClean="0">
              <a:solidFill>
                <a:srgbClr val="0070C0"/>
              </a:solidFill>
              <a:ea typeface="ＭＳ Ｐゴシック"/>
              <a:cs typeface="ＭＳ Ｐゴシック"/>
            </a:endParaRPr>
          </a:p>
          <a:p>
            <a:pPr>
              <a:lnSpc>
                <a:spcPct val="80000"/>
              </a:lnSpc>
            </a:pPr>
            <a:endParaRPr lang="en-US" sz="2400" dirty="0" smtClean="0">
              <a:solidFill>
                <a:srgbClr val="0070C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0" y="6453188"/>
            <a:ext cx="19050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D31A5E3C-58AE-437B-A294-B2396C05C339}" type="slidenum">
              <a:rPr lang="en-US" smtClean="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rPr>
              <a:pPr algn="l"/>
              <a:t>30</a:t>
            </a:fld>
            <a:endParaRPr lang="en-US" smtClean="0">
              <a:solidFill>
                <a:schemeClr val="bg1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8" y="6315173"/>
            <a:ext cx="16002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6640218" y="6355958"/>
            <a:ext cx="2455863" cy="46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fld id="{95990F28-EF56-40AF-B6C1-2CF755EA3890}" type="slidenum">
              <a:rPr lang="en-US" sz="900"/>
              <a:pPr algn="r">
                <a:lnSpc>
                  <a:spcPct val="90000"/>
                </a:lnSpc>
              </a:pPr>
              <a:t>30</a:t>
            </a:fld>
            <a:r>
              <a:rPr lang="en-US" sz="900" dirty="0"/>
              <a:t> 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VI –Southern Indiana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10/03/2013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1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 anchor="t"/>
          <a:lstStyle/>
          <a:p>
            <a:r>
              <a:rPr lang="en-US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First, the Acceleration Reading</a:t>
            </a:r>
          </a:p>
        </p:txBody>
      </p:sp>
      <p:pic>
        <p:nvPicPr>
          <p:cNvPr id="1157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066800"/>
            <a:ext cx="7239000" cy="49863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15717" name="Picture 5" descr="ACCEL_F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76475"/>
            <a:ext cx="848677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352800" y="3044825"/>
            <a:ext cx="5334000" cy="2322513"/>
            <a:chOff x="2160" y="1993"/>
            <a:chExt cx="3360" cy="1463"/>
          </a:xfrm>
        </p:grpSpPr>
        <p:sp>
          <p:nvSpPr>
            <p:cNvPr id="31751" name="Oval 6"/>
            <p:cNvSpPr>
              <a:spLocks noChangeArrowheads="1"/>
            </p:cNvSpPr>
            <p:nvPr/>
          </p:nvSpPr>
          <p:spPr bwMode="auto">
            <a:xfrm>
              <a:off x="3264" y="2208"/>
              <a:ext cx="2256" cy="1248"/>
            </a:xfrm>
            <a:prstGeom prst="ellipse">
              <a:avLst/>
            </a:prstGeom>
            <a:noFill/>
            <a:ln w="9525" algn="ctr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31752" name="Text Box 7"/>
            <p:cNvSpPr txBox="1">
              <a:spLocks noChangeArrowheads="1"/>
            </p:cNvSpPr>
            <p:nvPr/>
          </p:nvSpPr>
          <p:spPr bwMode="auto">
            <a:xfrm>
              <a:off x="2160" y="1993"/>
              <a:ext cx="3216" cy="212"/>
            </a:xfrm>
            <a:prstGeom prst="rect">
              <a:avLst/>
            </a:prstGeom>
            <a:noFill/>
            <a:ln w="508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600">
                  <a:solidFill>
                    <a:srgbClr val="FF3300"/>
                  </a:solidFill>
                </a:rPr>
                <a:t>classical lifting of noise floor at high frequencies</a:t>
              </a:r>
            </a:p>
          </p:txBody>
        </p:sp>
      </p:grpSp>
      <p:sp>
        <p:nvSpPr>
          <p:cNvPr id="31750" name="Slide Number Placeholder 7"/>
          <p:cNvSpPr>
            <a:spLocks noGrp="1"/>
          </p:cNvSpPr>
          <p:nvPr>
            <p:ph type="sldNum" sz="quarter" idx="12"/>
          </p:nvPr>
        </p:nvSpPr>
        <p:spPr bwMode="auto">
          <a:xfrm>
            <a:off x="0" y="6453188"/>
            <a:ext cx="19050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A642FC60-8900-4538-A2D4-93A01F6E00E4}" type="slidenum">
              <a:rPr lang="en-US" smtClean="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rPr>
              <a:pPr algn="l"/>
              <a:t>31</a:t>
            </a:fld>
            <a:endParaRPr lang="en-US" smtClean="0">
              <a:solidFill>
                <a:schemeClr val="bg1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8" y="6315173"/>
            <a:ext cx="16002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6640218" y="6355958"/>
            <a:ext cx="2455863" cy="46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fld id="{95990F28-EF56-40AF-B6C1-2CF755EA3890}" type="slidenum">
              <a:rPr lang="en-US" sz="900"/>
              <a:pPr algn="r">
                <a:lnSpc>
                  <a:spcPct val="90000"/>
                </a:lnSpc>
              </a:pPr>
              <a:t>31</a:t>
            </a:fld>
            <a:r>
              <a:rPr lang="en-US" sz="900" dirty="0"/>
              <a:t> 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VI –Southern Indiana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10/03/2013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99597" y="277906"/>
            <a:ext cx="8229600" cy="1143000"/>
          </a:xfrm>
        </p:spPr>
        <p:txBody>
          <a:bodyPr anchor="t"/>
          <a:lstStyle/>
          <a:p>
            <a:r>
              <a:rPr lang="en-US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Next, Velocity</a:t>
            </a:r>
          </a:p>
        </p:txBody>
      </p:sp>
      <p:pic>
        <p:nvPicPr>
          <p:cNvPr id="116740" name="Picture 4" descr="VEL_FF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219200"/>
            <a:ext cx="7215188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143000" y="2514600"/>
            <a:ext cx="4724400" cy="3657600"/>
            <a:chOff x="720" y="1584"/>
            <a:chExt cx="2976" cy="2304"/>
          </a:xfrm>
        </p:grpSpPr>
        <p:sp>
          <p:nvSpPr>
            <p:cNvPr id="32774" name="Oval 5"/>
            <p:cNvSpPr>
              <a:spLocks noChangeArrowheads="1"/>
            </p:cNvSpPr>
            <p:nvPr/>
          </p:nvSpPr>
          <p:spPr bwMode="auto">
            <a:xfrm>
              <a:off x="720" y="1584"/>
              <a:ext cx="528" cy="2304"/>
            </a:xfrm>
            <a:prstGeom prst="ellipse">
              <a:avLst/>
            </a:prstGeom>
            <a:noFill/>
            <a:ln w="9525" algn="ctr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32775" name="Text Box 8"/>
            <p:cNvSpPr txBox="1">
              <a:spLocks noChangeArrowheads="1"/>
            </p:cNvSpPr>
            <p:nvPr/>
          </p:nvSpPr>
          <p:spPr bwMode="auto">
            <a:xfrm>
              <a:off x="1008" y="2688"/>
              <a:ext cx="2688" cy="212"/>
            </a:xfrm>
            <a:prstGeom prst="rect">
              <a:avLst/>
            </a:prstGeom>
            <a:noFill/>
            <a:ln w="508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600">
                  <a:solidFill>
                    <a:srgbClr val="FF3300"/>
                  </a:solidFill>
                </a:rPr>
                <a:t>High running speed components</a:t>
              </a:r>
            </a:p>
          </p:txBody>
        </p:sp>
      </p:grpSp>
      <p:sp>
        <p:nvSpPr>
          <p:cNvPr id="32773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0" y="6453188"/>
            <a:ext cx="19050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3090407D-F3BC-4648-86E6-3155F840E4DC}" type="slidenum">
              <a:rPr lang="en-US" smtClean="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rPr>
              <a:pPr algn="l"/>
              <a:t>32</a:t>
            </a:fld>
            <a:endParaRPr lang="en-US" smtClean="0">
              <a:solidFill>
                <a:schemeClr val="bg1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8" y="6315173"/>
            <a:ext cx="16002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6640218" y="6355958"/>
            <a:ext cx="2455863" cy="46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fld id="{95990F28-EF56-40AF-B6C1-2CF755EA3890}" type="slidenum">
              <a:rPr lang="en-US" sz="900"/>
              <a:pPr algn="r">
                <a:lnSpc>
                  <a:spcPct val="90000"/>
                </a:lnSpc>
              </a:pPr>
              <a:t>32</a:t>
            </a:fld>
            <a:r>
              <a:rPr lang="en-US" sz="900" dirty="0"/>
              <a:t> 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VI –Southern Indiana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10/03/2013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906"/>
            <a:ext cx="8229600" cy="1143000"/>
          </a:xfrm>
        </p:spPr>
        <p:txBody>
          <a:bodyPr anchor="t"/>
          <a:lstStyle/>
          <a:p>
            <a:r>
              <a:rPr lang="en-US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Now, Demodulation</a:t>
            </a:r>
          </a:p>
        </p:txBody>
      </p:sp>
      <p:pic>
        <p:nvPicPr>
          <p:cNvPr id="117764" name="Picture 4" descr="DEMO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219200"/>
            <a:ext cx="7086600" cy="494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2438400" y="2209800"/>
            <a:ext cx="5927725" cy="1905000"/>
            <a:chOff x="1584" y="1440"/>
            <a:chExt cx="3734" cy="1200"/>
          </a:xfrm>
        </p:grpSpPr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1584" y="1776"/>
              <a:ext cx="3168" cy="864"/>
              <a:chOff x="1584" y="1776"/>
              <a:chExt cx="3168" cy="864"/>
            </a:xfrm>
          </p:grpSpPr>
          <p:sp>
            <p:nvSpPr>
              <p:cNvPr id="33800" name="Line 5"/>
              <p:cNvSpPr>
                <a:spLocks noChangeShapeType="1"/>
              </p:cNvSpPr>
              <p:nvPr/>
            </p:nvSpPr>
            <p:spPr bwMode="auto">
              <a:xfrm flipV="1">
                <a:off x="1584" y="1776"/>
                <a:ext cx="624" cy="624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01" name="Line 6"/>
              <p:cNvSpPr>
                <a:spLocks noChangeShapeType="1"/>
              </p:cNvSpPr>
              <p:nvPr/>
            </p:nvSpPr>
            <p:spPr bwMode="auto">
              <a:xfrm flipV="1">
                <a:off x="1584" y="1968"/>
                <a:ext cx="1872" cy="432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02" name="Line 7"/>
              <p:cNvSpPr>
                <a:spLocks noChangeShapeType="1"/>
              </p:cNvSpPr>
              <p:nvPr/>
            </p:nvSpPr>
            <p:spPr bwMode="auto">
              <a:xfrm>
                <a:off x="1584" y="2400"/>
                <a:ext cx="3168" cy="24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3799" name="Text Box 11"/>
            <p:cNvSpPr txBox="1">
              <a:spLocks noChangeArrowheads="1"/>
            </p:cNvSpPr>
            <p:nvPr/>
          </p:nvSpPr>
          <p:spPr bwMode="auto">
            <a:xfrm>
              <a:off x="2102" y="1440"/>
              <a:ext cx="3216" cy="212"/>
            </a:xfrm>
            <a:prstGeom prst="rect">
              <a:avLst/>
            </a:prstGeom>
            <a:noFill/>
            <a:ln w="508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600">
                  <a:solidFill>
                    <a:srgbClr val="FF3300"/>
                  </a:solidFill>
                </a:rPr>
                <a:t>dominant BPFI fault frequency</a:t>
              </a:r>
            </a:p>
          </p:txBody>
        </p:sp>
      </p:grpSp>
      <p:sp>
        <p:nvSpPr>
          <p:cNvPr id="33797" name="Slide Number Placeholder 9"/>
          <p:cNvSpPr>
            <a:spLocks noGrp="1"/>
          </p:cNvSpPr>
          <p:nvPr>
            <p:ph type="sldNum" sz="quarter" idx="12"/>
          </p:nvPr>
        </p:nvSpPr>
        <p:spPr bwMode="auto">
          <a:xfrm>
            <a:off x="0" y="6453188"/>
            <a:ext cx="19050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DA96561E-8853-4E8A-94B3-A085E51A5C23}" type="slidenum">
              <a:rPr lang="en-US" smtClean="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rPr>
              <a:pPr algn="l"/>
              <a:t>33</a:t>
            </a:fld>
            <a:endParaRPr lang="en-US" smtClean="0">
              <a:solidFill>
                <a:schemeClr val="bg1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8" y="6315173"/>
            <a:ext cx="16002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6640218" y="6355958"/>
            <a:ext cx="2455863" cy="46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fld id="{95990F28-EF56-40AF-B6C1-2CF755EA3890}" type="slidenum">
              <a:rPr lang="en-US" sz="900"/>
              <a:pPr algn="r">
                <a:lnSpc>
                  <a:spcPct val="90000"/>
                </a:lnSpc>
              </a:pPr>
              <a:t>33</a:t>
            </a:fld>
            <a:r>
              <a:rPr lang="en-US" sz="900" dirty="0"/>
              <a:t> 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VI –Southern Indiana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10/03/2013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0999" y="242047"/>
            <a:ext cx="8229601" cy="1143000"/>
          </a:xfrm>
        </p:spPr>
        <p:txBody>
          <a:bodyPr anchor="t"/>
          <a:lstStyle/>
          <a:p>
            <a:r>
              <a:rPr lang="en-US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After the Fact, but not obvious</a:t>
            </a:r>
          </a:p>
        </p:txBody>
      </p:sp>
      <p:pic>
        <p:nvPicPr>
          <p:cNvPr id="110596" name="Picture 4" descr="ACC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295400"/>
            <a:ext cx="6781800" cy="479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0" y="6453188"/>
            <a:ext cx="19050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73E079A4-692A-4FD6-8757-B87E7C7CEB30}" type="slidenum">
              <a:rPr lang="en-US" smtClean="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rPr>
              <a:pPr algn="l"/>
              <a:t>34</a:t>
            </a:fld>
            <a:endParaRPr lang="en-US" smtClean="0">
              <a:solidFill>
                <a:schemeClr val="bg1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8" y="6315173"/>
            <a:ext cx="16002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6640218" y="6355958"/>
            <a:ext cx="2455863" cy="46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fld id="{95990F28-EF56-40AF-B6C1-2CF755EA3890}" type="slidenum">
              <a:rPr lang="en-US" sz="900"/>
              <a:pPr algn="r">
                <a:lnSpc>
                  <a:spcPct val="90000"/>
                </a:lnSpc>
              </a:pPr>
              <a:t>34</a:t>
            </a:fld>
            <a:r>
              <a:rPr lang="en-US" sz="900" dirty="0"/>
              <a:t> 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VI –Southern Indiana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10/03/2013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23207" y="228600"/>
            <a:ext cx="8229600" cy="1143000"/>
          </a:xfrm>
        </p:spPr>
        <p:txBody>
          <a:bodyPr anchor="t"/>
          <a:lstStyle/>
          <a:p>
            <a:r>
              <a:rPr lang="en-US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Velocity – Before and After</a:t>
            </a:r>
          </a:p>
        </p:txBody>
      </p:sp>
      <p:pic>
        <p:nvPicPr>
          <p:cNvPr id="35843" name="Picture 4759" descr="Pictur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143000"/>
            <a:ext cx="6053138" cy="506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544" name="Text Box 4760"/>
          <p:cNvSpPr txBox="1">
            <a:spLocks noChangeArrowheads="1"/>
          </p:cNvSpPr>
          <p:nvPr/>
        </p:nvSpPr>
        <p:spPr bwMode="auto">
          <a:xfrm>
            <a:off x="2946400" y="3962400"/>
            <a:ext cx="4489450" cy="366713"/>
          </a:xfrm>
          <a:prstGeom prst="rect">
            <a:avLst/>
          </a:prstGeom>
          <a:noFill/>
          <a:ln w="508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solidFill>
                  <a:srgbClr val="FF3300"/>
                </a:solidFill>
              </a:rPr>
              <a:t>Note the significant reduction in amplitude.</a:t>
            </a:r>
          </a:p>
        </p:txBody>
      </p:sp>
      <p:sp>
        <p:nvSpPr>
          <p:cNvPr id="3584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0" y="6453188"/>
            <a:ext cx="19050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C246F636-9A20-46A5-B1EE-CF6D98071602}" type="slidenum">
              <a:rPr lang="en-US" smtClean="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rPr>
              <a:pPr algn="l"/>
              <a:t>35</a:t>
            </a:fld>
            <a:endParaRPr lang="en-US" smtClean="0">
              <a:solidFill>
                <a:schemeClr val="bg1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8" y="6315173"/>
            <a:ext cx="16002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6640218" y="6355958"/>
            <a:ext cx="2455863" cy="46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fld id="{95990F28-EF56-40AF-B6C1-2CF755EA3890}" type="slidenum">
              <a:rPr lang="en-US" sz="900"/>
              <a:pPr algn="r">
                <a:lnSpc>
                  <a:spcPct val="90000"/>
                </a:lnSpc>
              </a:pPr>
              <a:t>35</a:t>
            </a:fld>
            <a:r>
              <a:rPr lang="en-US" sz="900" dirty="0"/>
              <a:t> 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VI –Southern Indiana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10/03/2013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54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2718" y="255494"/>
            <a:ext cx="8229601" cy="1143000"/>
          </a:xfrm>
        </p:spPr>
        <p:txBody>
          <a:bodyPr anchor="t"/>
          <a:lstStyle/>
          <a:p>
            <a:r>
              <a:rPr lang="en-US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Acceleration – Before and After</a:t>
            </a:r>
          </a:p>
        </p:txBody>
      </p:sp>
      <p:pic>
        <p:nvPicPr>
          <p:cNvPr id="36867" name="Picture 2967" descr="Pictur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9837" y="1146923"/>
            <a:ext cx="6786562" cy="530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872" name="Text Box 2968"/>
          <p:cNvSpPr txBox="1">
            <a:spLocks noChangeArrowheads="1"/>
          </p:cNvSpPr>
          <p:nvPr/>
        </p:nvSpPr>
        <p:spPr bwMode="auto">
          <a:xfrm>
            <a:off x="3124200" y="3060700"/>
            <a:ext cx="5118100" cy="369888"/>
          </a:xfrm>
          <a:prstGeom prst="rect">
            <a:avLst/>
          </a:prstGeom>
          <a:noFill/>
          <a:ln w="508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solidFill>
                  <a:srgbClr val="FF3300"/>
                </a:solidFill>
              </a:rPr>
              <a:t>Note the reduction of the high-frequency energy.</a:t>
            </a:r>
          </a:p>
        </p:txBody>
      </p:sp>
      <p:sp>
        <p:nvSpPr>
          <p:cNvPr id="36869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0" y="6453188"/>
            <a:ext cx="19050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5787AB43-96F3-44E5-BDE2-A296D75C0FC6}" type="slidenum">
              <a:rPr lang="en-US" smtClean="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rPr>
              <a:pPr algn="l"/>
              <a:t>36</a:t>
            </a:fld>
            <a:endParaRPr lang="en-US" smtClean="0">
              <a:solidFill>
                <a:schemeClr val="bg1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8" y="6315173"/>
            <a:ext cx="16002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6640218" y="6355958"/>
            <a:ext cx="2455863" cy="46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fld id="{95990F28-EF56-40AF-B6C1-2CF755EA3890}" type="slidenum">
              <a:rPr lang="en-US" sz="900"/>
              <a:pPr algn="r">
                <a:lnSpc>
                  <a:spcPct val="90000"/>
                </a:lnSpc>
              </a:pPr>
              <a:t>36</a:t>
            </a:fld>
            <a:r>
              <a:rPr lang="en-US" sz="900" dirty="0"/>
              <a:t> 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VI –Southern Indiana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10/03/2013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87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54106" y="264459"/>
            <a:ext cx="8229601" cy="1143000"/>
          </a:xfrm>
        </p:spPr>
        <p:txBody>
          <a:bodyPr anchor="t"/>
          <a:lstStyle/>
          <a:p>
            <a:r>
              <a:rPr lang="en-US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Demodulation – Before &amp; After</a:t>
            </a:r>
          </a:p>
        </p:txBody>
      </p:sp>
      <p:pic>
        <p:nvPicPr>
          <p:cNvPr id="37891" name="Picture 28098" descr="Picture3"/>
          <p:cNvPicPr>
            <a:picLocks noChangeAspect="1" noChangeArrowheads="1"/>
          </p:cNvPicPr>
          <p:nvPr/>
        </p:nvPicPr>
        <p:blipFill>
          <a:blip r:embed="rId2" cstate="print"/>
          <a:srcRect l="24382" t="21620"/>
          <a:stretch>
            <a:fillRect/>
          </a:stretch>
        </p:blipFill>
        <p:spPr bwMode="auto">
          <a:xfrm>
            <a:off x="1152525" y="1338263"/>
            <a:ext cx="6477000" cy="504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 Box 28099"/>
          <p:cNvSpPr txBox="1">
            <a:spLocks noChangeArrowheads="1"/>
          </p:cNvSpPr>
          <p:nvPr/>
        </p:nvSpPr>
        <p:spPr bwMode="auto">
          <a:xfrm>
            <a:off x="1736725" y="5959475"/>
            <a:ext cx="4892675" cy="579438"/>
          </a:xfrm>
          <a:prstGeom prst="rect">
            <a:avLst/>
          </a:prstGeom>
          <a:noFill/>
          <a:ln w="508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en-US" sz="3200"/>
          </a:p>
        </p:txBody>
      </p:sp>
      <p:sp>
        <p:nvSpPr>
          <p:cNvPr id="37893" name="Text Box 28100"/>
          <p:cNvSpPr txBox="1">
            <a:spLocks noChangeArrowheads="1"/>
          </p:cNvSpPr>
          <p:nvPr/>
        </p:nvSpPr>
        <p:spPr bwMode="auto">
          <a:xfrm>
            <a:off x="1905000" y="6096000"/>
            <a:ext cx="4648200" cy="579438"/>
          </a:xfrm>
          <a:prstGeom prst="rect">
            <a:avLst/>
          </a:prstGeom>
          <a:noFill/>
          <a:ln w="508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 sz="3200"/>
          </a:p>
        </p:txBody>
      </p:sp>
      <p:sp>
        <p:nvSpPr>
          <p:cNvPr id="155077" name="Text Box 28101"/>
          <p:cNvSpPr txBox="1">
            <a:spLocks noChangeArrowheads="1"/>
          </p:cNvSpPr>
          <p:nvPr/>
        </p:nvSpPr>
        <p:spPr bwMode="auto">
          <a:xfrm>
            <a:off x="3716338" y="5059363"/>
            <a:ext cx="4260850" cy="366712"/>
          </a:xfrm>
          <a:prstGeom prst="rect">
            <a:avLst/>
          </a:prstGeom>
          <a:noFill/>
          <a:ln w="508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solidFill>
                  <a:srgbClr val="FF3300"/>
                </a:solidFill>
              </a:rPr>
              <a:t>Note that the distinctive peaks are gone!</a:t>
            </a:r>
          </a:p>
        </p:txBody>
      </p:sp>
      <p:sp>
        <p:nvSpPr>
          <p:cNvPr id="37895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0" y="6453188"/>
            <a:ext cx="19050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4606397F-0F10-4301-BFCD-FB010B8097DD}" type="slidenum">
              <a:rPr lang="en-US" smtClean="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rPr>
              <a:pPr algn="l"/>
              <a:t>37</a:t>
            </a:fld>
            <a:endParaRPr lang="en-US" smtClean="0">
              <a:solidFill>
                <a:schemeClr val="bg1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5267325" y="2455863"/>
            <a:ext cx="2865438" cy="779462"/>
            <a:chOff x="5267325" y="2456597"/>
            <a:chExt cx="2865437" cy="779508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5267325" y="2456597"/>
              <a:ext cx="2101849" cy="77792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5287939" y="2845558"/>
              <a:ext cx="77792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Elbow Connector 14"/>
            <p:cNvCxnSpPr/>
            <p:nvPr/>
          </p:nvCxnSpPr>
          <p:spPr>
            <a:xfrm>
              <a:off x="5676900" y="3234518"/>
              <a:ext cx="1311275" cy="1587"/>
            </a:xfrm>
            <a:prstGeom prst="bent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>
              <a:off x="5751499" y="3009080"/>
              <a:ext cx="45087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>
              <a:off x="6161873" y="3105129"/>
              <a:ext cx="25877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>
              <a:off x="6530970" y="3166251"/>
              <a:ext cx="13970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903" name="TextBox 28"/>
            <p:cNvSpPr txBox="1">
              <a:spLocks noChangeArrowheads="1"/>
            </p:cNvSpPr>
            <p:nvPr/>
          </p:nvSpPr>
          <p:spPr bwMode="auto">
            <a:xfrm>
              <a:off x="6215843" y="2600325"/>
              <a:ext cx="1916919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/>
                <a:t>classical “comb” pattern</a:t>
              </a:r>
            </a:p>
          </p:txBody>
        </p:sp>
      </p:grpSp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8" y="6315173"/>
            <a:ext cx="16002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6640218" y="6355958"/>
            <a:ext cx="2455863" cy="46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fld id="{95990F28-EF56-40AF-B6C1-2CF755EA3890}" type="slidenum">
              <a:rPr lang="en-US" sz="900"/>
              <a:pPr algn="r">
                <a:lnSpc>
                  <a:spcPct val="90000"/>
                </a:lnSpc>
              </a:pPr>
              <a:t>37</a:t>
            </a:fld>
            <a:r>
              <a:rPr lang="en-US" sz="900" dirty="0"/>
              <a:t> 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VI –Southern Indiana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10/03/2013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07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906"/>
            <a:ext cx="8229600" cy="1143000"/>
          </a:xfrm>
        </p:spPr>
        <p:txBody>
          <a:bodyPr anchor="t"/>
          <a:lstStyle/>
          <a:p>
            <a:r>
              <a:rPr lang="en-US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Another Recent Finding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0375" y="1885950"/>
            <a:ext cx="7742238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Low speed machine turning at 394 RPM.</a:t>
            </a:r>
          </a:p>
          <a:p>
            <a:pPr>
              <a:lnSpc>
                <a:spcPct val="90000"/>
              </a:lnSpc>
            </a:pPr>
            <a:r>
              <a:rPr lang="en-US" sz="280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Bearing known as FAG 23906B.</a:t>
            </a:r>
          </a:p>
          <a:p>
            <a:pPr>
              <a:lnSpc>
                <a:spcPct val="90000"/>
              </a:lnSpc>
            </a:pPr>
            <a:r>
              <a:rPr lang="en-US" sz="280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Fault frequencies known:</a:t>
            </a:r>
          </a:p>
          <a:p>
            <a:pPr lvl="1">
              <a:lnSpc>
                <a:spcPct val="90000"/>
              </a:lnSpc>
            </a:pPr>
            <a:r>
              <a:rPr lang="en-US" sz="2000" smtClean="0">
                <a:solidFill>
                  <a:srgbClr val="0070C0"/>
                </a:solidFill>
                <a:ea typeface="ＭＳ Ｐゴシック"/>
              </a:rPr>
              <a:t>BPFI is 18.889</a:t>
            </a:r>
          </a:p>
          <a:p>
            <a:pPr lvl="1">
              <a:lnSpc>
                <a:spcPct val="90000"/>
              </a:lnSpc>
            </a:pPr>
            <a:r>
              <a:rPr lang="en-US" sz="2000" smtClean="0">
                <a:solidFill>
                  <a:srgbClr val="0070C0"/>
                </a:solidFill>
                <a:ea typeface="ＭＳ Ｐゴシック"/>
              </a:rPr>
              <a:t>BPFO is 16.111</a:t>
            </a:r>
          </a:p>
          <a:p>
            <a:pPr lvl="1">
              <a:lnSpc>
                <a:spcPct val="90000"/>
              </a:lnSpc>
            </a:pPr>
            <a:r>
              <a:rPr lang="en-US" sz="2000" smtClean="0">
                <a:solidFill>
                  <a:srgbClr val="0070C0"/>
                </a:solidFill>
                <a:ea typeface="ＭＳ Ｐゴシック"/>
              </a:rPr>
              <a:t>BSF is 6.2</a:t>
            </a:r>
          </a:p>
          <a:p>
            <a:pPr lvl="1">
              <a:lnSpc>
                <a:spcPct val="90000"/>
              </a:lnSpc>
            </a:pPr>
            <a:r>
              <a:rPr lang="en-US" sz="2000" smtClean="0">
                <a:solidFill>
                  <a:srgbClr val="0070C0"/>
                </a:solidFill>
                <a:ea typeface="ＭＳ Ｐゴシック"/>
              </a:rPr>
              <a:t>FTFI is 0.46</a:t>
            </a:r>
          </a:p>
          <a:p>
            <a:pPr>
              <a:lnSpc>
                <a:spcPct val="90000"/>
              </a:lnSpc>
            </a:pPr>
            <a:r>
              <a:rPr lang="en-US" sz="280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Low vibration amplitudes, but somewhat noisy.</a:t>
            </a:r>
          </a:p>
          <a:p>
            <a:pPr>
              <a:lnSpc>
                <a:spcPct val="90000"/>
              </a:lnSpc>
            </a:pPr>
            <a:r>
              <a:rPr lang="en-US" sz="280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High frequency acceleration data was taken along with routine measurements, no demod.</a:t>
            </a:r>
          </a:p>
        </p:txBody>
      </p:sp>
      <p:pic>
        <p:nvPicPr>
          <p:cNvPr id="16896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8313" y="2470150"/>
            <a:ext cx="2609850" cy="2168525"/>
          </a:xfrm>
          <a:prstGeom prst="rect">
            <a:avLst/>
          </a:prstGeom>
          <a:noFill/>
          <a:ln w="5080" algn="ctr">
            <a:noFill/>
            <a:miter lim="800000"/>
            <a:headEnd/>
            <a:tailEnd/>
          </a:ln>
        </p:spPr>
      </p:pic>
      <p:sp>
        <p:nvSpPr>
          <p:cNvPr id="38917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0" y="6453188"/>
            <a:ext cx="19050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6D3B00CC-7CB8-4448-A7D9-70745C5C4196}" type="slidenum">
              <a:rPr lang="en-US" smtClean="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rPr>
              <a:pPr algn="l"/>
              <a:t>38</a:t>
            </a:fld>
            <a:endParaRPr lang="en-US" smtClean="0">
              <a:solidFill>
                <a:schemeClr val="bg1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8" y="6315173"/>
            <a:ext cx="16002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6640218" y="6355958"/>
            <a:ext cx="2455863" cy="46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fld id="{95990F28-EF56-40AF-B6C1-2CF755EA3890}" type="slidenum">
              <a:rPr lang="en-US" sz="900"/>
              <a:pPr algn="r">
                <a:lnSpc>
                  <a:spcPct val="90000"/>
                </a:lnSpc>
              </a:pPr>
              <a:t>38</a:t>
            </a:fld>
            <a:r>
              <a:rPr lang="en-US" sz="900" dirty="0"/>
              <a:t> 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VI –Southern Indiana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10/03/2013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6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91353"/>
            <a:ext cx="8229600" cy="1143000"/>
          </a:xfrm>
        </p:spPr>
        <p:txBody>
          <a:bodyPr anchor="t"/>
          <a:lstStyle/>
          <a:p>
            <a:r>
              <a:rPr lang="en-US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First, The High Frequency Data</a:t>
            </a:r>
          </a:p>
        </p:txBody>
      </p:sp>
      <p:pic>
        <p:nvPicPr>
          <p:cNvPr id="1699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371600"/>
            <a:ext cx="7162800" cy="459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04975" y="1362075"/>
            <a:ext cx="6477000" cy="4343400"/>
            <a:chOff x="1008" y="1104"/>
            <a:chExt cx="4080" cy="2736"/>
          </a:xfrm>
        </p:grpSpPr>
        <p:sp>
          <p:nvSpPr>
            <p:cNvPr id="39942" name="Oval 5"/>
            <p:cNvSpPr>
              <a:spLocks noChangeArrowheads="1"/>
            </p:cNvSpPr>
            <p:nvPr/>
          </p:nvSpPr>
          <p:spPr bwMode="auto">
            <a:xfrm>
              <a:off x="1008" y="1104"/>
              <a:ext cx="768" cy="2736"/>
            </a:xfrm>
            <a:prstGeom prst="ellipse">
              <a:avLst/>
            </a:prstGeom>
            <a:noFill/>
            <a:ln w="5080" algn="ctr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39943" name="Text Box 6"/>
            <p:cNvSpPr txBox="1">
              <a:spLocks noChangeArrowheads="1"/>
            </p:cNvSpPr>
            <p:nvPr/>
          </p:nvSpPr>
          <p:spPr bwMode="auto">
            <a:xfrm>
              <a:off x="1824" y="2016"/>
              <a:ext cx="3264" cy="231"/>
            </a:xfrm>
            <a:prstGeom prst="rect">
              <a:avLst/>
            </a:prstGeom>
            <a:noFill/>
            <a:ln w="508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>
                  <a:solidFill>
                    <a:srgbClr val="FF3300"/>
                  </a:solidFill>
                </a:rPr>
                <a:t>5KHz and above resonances with sidebands</a:t>
              </a:r>
            </a:p>
          </p:txBody>
        </p:sp>
      </p:grpSp>
      <p:sp>
        <p:nvSpPr>
          <p:cNvPr id="39941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0" y="6453188"/>
            <a:ext cx="19050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0327A2B1-D4E4-40B8-816F-65AB3FB283F7}" type="slidenum">
              <a:rPr lang="en-US" smtClean="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rPr>
              <a:pPr algn="l"/>
              <a:t>39</a:t>
            </a:fld>
            <a:endParaRPr lang="en-US" smtClean="0">
              <a:solidFill>
                <a:schemeClr val="bg1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8" y="6315173"/>
            <a:ext cx="16002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6640218" y="6355958"/>
            <a:ext cx="2455863" cy="46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fld id="{95990F28-EF56-40AF-B6C1-2CF755EA3890}" type="slidenum">
              <a:rPr lang="en-US" sz="900"/>
              <a:pPr algn="r">
                <a:lnSpc>
                  <a:spcPct val="90000"/>
                </a:lnSpc>
              </a:pPr>
              <a:t>39</a:t>
            </a:fld>
            <a:r>
              <a:rPr lang="en-US" sz="900" dirty="0"/>
              <a:t> 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VI –Southern Indiana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10/03/2013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77906"/>
            <a:ext cx="8229600" cy="1143000"/>
          </a:xfrm>
        </p:spPr>
        <p:txBody>
          <a:bodyPr anchor="t"/>
          <a:lstStyle/>
          <a:p>
            <a:r>
              <a:rPr lang="en-US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Why Do Bearings Fail?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752600"/>
            <a:ext cx="6629400" cy="426720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Poor design.</a:t>
            </a:r>
          </a:p>
          <a:p>
            <a:r>
              <a:rPr lang="en-US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Misapplication.</a:t>
            </a:r>
          </a:p>
          <a:p>
            <a:r>
              <a:rPr lang="en-US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Poor installation.</a:t>
            </a:r>
          </a:p>
          <a:p>
            <a:r>
              <a:rPr lang="en-US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Improper loading.</a:t>
            </a:r>
          </a:p>
          <a:p>
            <a:r>
              <a:rPr lang="en-US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Improper staging and handling.</a:t>
            </a:r>
          </a:p>
          <a:p>
            <a:r>
              <a:rPr lang="en-US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Poor care and maintenance.</a:t>
            </a:r>
          </a:p>
        </p:txBody>
      </p:sp>
      <p:sp>
        <p:nvSpPr>
          <p:cNvPr id="79879" name="Text Box 7"/>
          <p:cNvSpPr txBox="1">
            <a:spLocks noChangeArrowheads="1"/>
          </p:cNvSpPr>
          <p:nvPr/>
        </p:nvSpPr>
        <p:spPr bwMode="auto">
          <a:xfrm>
            <a:off x="696913" y="5651500"/>
            <a:ext cx="7239000" cy="366713"/>
          </a:xfrm>
          <a:prstGeom prst="rect">
            <a:avLst/>
          </a:prstGeom>
          <a:noFill/>
          <a:ln w="508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i="1" dirty="0">
                <a:solidFill>
                  <a:srgbClr val="FF0000"/>
                </a:solidFill>
              </a:rPr>
              <a:t>Design Engineering – Application Engineering – Maintenance </a:t>
            </a:r>
          </a:p>
        </p:txBody>
      </p:sp>
      <p:sp>
        <p:nvSpPr>
          <p:cNvPr id="6149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0" y="6453188"/>
            <a:ext cx="19050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DE884505-7096-438E-828C-A15B34096548}" type="slidenum">
              <a:rPr lang="en-US" smtClean="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rPr>
              <a:pPr algn="l"/>
              <a:t>4</a:t>
            </a:fld>
            <a:endParaRPr lang="en-US" smtClean="0">
              <a:solidFill>
                <a:schemeClr val="bg1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1905000"/>
            <a:ext cx="1684338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8" y="6315173"/>
            <a:ext cx="16002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552304" y="2935163"/>
            <a:ext cx="300518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ea typeface="ＭＳ Ｐゴシック"/>
                <a:cs typeface="ＭＳ Ｐゴシック"/>
              </a:rPr>
              <a:t>Poor installation.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6640218" y="6355958"/>
            <a:ext cx="2455863" cy="46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fld id="{95990F28-EF56-40AF-B6C1-2CF755EA3890}" type="slidenum">
              <a:rPr lang="en-US" sz="900"/>
              <a:pPr algn="r">
                <a:lnSpc>
                  <a:spcPct val="90000"/>
                </a:lnSpc>
              </a:pPr>
              <a:t>4</a:t>
            </a:fld>
            <a:r>
              <a:rPr lang="en-US" sz="900" dirty="0"/>
              <a:t> 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VI –Southern Indiana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10/03/2013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 build="p"/>
      <p:bldP spid="79879" grpId="0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 anchor="t"/>
          <a:lstStyle/>
          <a:p>
            <a:r>
              <a:rPr lang="en-US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Next, the Time Waveform</a:t>
            </a:r>
          </a:p>
        </p:txBody>
      </p:sp>
      <p:pic>
        <p:nvPicPr>
          <p:cNvPr id="1710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38250"/>
            <a:ext cx="7848600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35137" y="4148137"/>
            <a:ext cx="4876800" cy="1052513"/>
            <a:chOff x="960" y="2640"/>
            <a:chExt cx="3072" cy="663"/>
          </a:xfrm>
        </p:grpSpPr>
        <p:sp>
          <p:nvSpPr>
            <p:cNvPr id="40966" name="Oval 5"/>
            <p:cNvSpPr>
              <a:spLocks noChangeArrowheads="1"/>
            </p:cNvSpPr>
            <p:nvPr/>
          </p:nvSpPr>
          <p:spPr bwMode="auto">
            <a:xfrm>
              <a:off x="1008" y="2640"/>
              <a:ext cx="768" cy="384"/>
            </a:xfrm>
            <a:prstGeom prst="ellipse">
              <a:avLst/>
            </a:prstGeom>
            <a:noFill/>
            <a:ln w="5080" algn="ctr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40967" name="Text Box 6"/>
            <p:cNvSpPr txBox="1">
              <a:spLocks noChangeArrowheads="1"/>
            </p:cNvSpPr>
            <p:nvPr/>
          </p:nvSpPr>
          <p:spPr bwMode="auto">
            <a:xfrm>
              <a:off x="960" y="3072"/>
              <a:ext cx="3072" cy="231"/>
            </a:xfrm>
            <a:prstGeom prst="rect">
              <a:avLst/>
            </a:prstGeom>
            <a:noFill/>
            <a:ln w="508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>
                  <a:solidFill>
                    <a:srgbClr val="FF3300"/>
                  </a:solidFill>
                </a:rPr>
                <a:t>Repetitive spiking at BPFI</a:t>
              </a:r>
            </a:p>
          </p:txBody>
        </p:sp>
      </p:grpSp>
      <p:sp>
        <p:nvSpPr>
          <p:cNvPr id="40965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0" y="6453188"/>
            <a:ext cx="19050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1C476523-019A-4E80-807D-61682B92D81C}" type="slidenum">
              <a:rPr lang="en-US" smtClean="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rPr>
              <a:pPr algn="l"/>
              <a:t>40</a:t>
            </a:fld>
            <a:endParaRPr lang="en-US" smtClean="0">
              <a:solidFill>
                <a:schemeClr val="bg1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8" y="6315173"/>
            <a:ext cx="16002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6640218" y="6355958"/>
            <a:ext cx="2455863" cy="46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fld id="{95990F28-EF56-40AF-B6C1-2CF755EA3890}" type="slidenum">
              <a:rPr lang="en-US" sz="900"/>
              <a:pPr algn="r">
                <a:lnSpc>
                  <a:spcPct val="90000"/>
                </a:lnSpc>
              </a:pPr>
              <a:t>40</a:t>
            </a:fld>
            <a:r>
              <a:rPr lang="en-US" sz="900" dirty="0"/>
              <a:t> 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VI –Southern Indiana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10/03/2013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34788" y="264459"/>
            <a:ext cx="8229600" cy="1143000"/>
          </a:xfrm>
        </p:spPr>
        <p:txBody>
          <a:bodyPr anchor="t"/>
          <a:lstStyle/>
          <a:p>
            <a:r>
              <a:rPr lang="en-US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Finally, the FFT with Overlays</a:t>
            </a:r>
          </a:p>
        </p:txBody>
      </p:sp>
      <p:pic>
        <p:nvPicPr>
          <p:cNvPr id="1720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5962" y="1295400"/>
            <a:ext cx="6781800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3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5925" y="2089150"/>
            <a:ext cx="6467475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371600" y="2667000"/>
            <a:ext cx="7905750" cy="3124200"/>
            <a:chOff x="864" y="1680"/>
            <a:chExt cx="4980" cy="1968"/>
          </a:xfrm>
        </p:grpSpPr>
        <p:sp>
          <p:nvSpPr>
            <p:cNvPr id="41991" name="Oval 6"/>
            <p:cNvSpPr>
              <a:spLocks noChangeArrowheads="1"/>
            </p:cNvSpPr>
            <p:nvPr/>
          </p:nvSpPr>
          <p:spPr bwMode="auto">
            <a:xfrm>
              <a:off x="864" y="1680"/>
              <a:ext cx="2448" cy="1968"/>
            </a:xfrm>
            <a:prstGeom prst="ellipse">
              <a:avLst/>
            </a:prstGeom>
            <a:noFill/>
            <a:ln w="5080" algn="ctr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41992" name="Text Box 7"/>
            <p:cNvSpPr txBox="1">
              <a:spLocks noChangeArrowheads="1"/>
            </p:cNvSpPr>
            <p:nvPr/>
          </p:nvSpPr>
          <p:spPr bwMode="auto">
            <a:xfrm>
              <a:off x="2707" y="2033"/>
              <a:ext cx="3137" cy="231"/>
            </a:xfrm>
            <a:prstGeom prst="rect">
              <a:avLst/>
            </a:prstGeom>
            <a:noFill/>
            <a:ln w="508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>
                  <a:solidFill>
                    <a:srgbClr val="FF3300"/>
                  </a:solidFill>
                </a:rPr>
                <a:t>BPFI Fault Frequency is evident</a:t>
              </a:r>
            </a:p>
          </p:txBody>
        </p:sp>
      </p:grpSp>
      <p:sp>
        <p:nvSpPr>
          <p:cNvPr id="41990" name="Slide Number Placeholder 7"/>
          <p:cNvSpPr>
            <a:spLocks noGrp="1"/>
          </p:cNvSpPr>
          <p:nvPr>
            <p:ph type="sldNum" sz="quarter" idx="12"/>
          </p:nvPr>
        </p:nvSpPr>
        <p:spPr bwMode="auto">
          <a:xfrm>
            <a:off x="0" y="6453188"/>
            <a:ext cx="19050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A1023F6C-9F1C-4E98-94DD-7978EC18856F}" type="slidenum">
              <a:rPr lang="en-US" smtClean="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rPr>
              <a:pPr algn="l"/>
              <a:t>41</a:t>
            </a:fld>
            <a:endParaRPr lang="en-US" smtClean="0">
              <a:solidFill>
                <a:schemeClr val="bg1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8" y="6315173"/>
            <a:ext cx="16002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6640218" y="6355958"/>
            <a:ext cx="2455863" cy="46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fld id="{95990F28-EF56-40AF-B6C1-2CF755EA3890}" type="slidenum">
              <a:rPr lang="en-US" sz="900"/>
              <a:pPr algn="r">
                <a:lnSpc>
                  <a:spcPct val="90000"/>
                </a:lnSpc>
              </a:pPr>
              <a:t>41</a:t>
            </a:fld>
            <a:r>
              <a:rPr lang="en-US" sz="900" dirty="0"/>
              <a:t> 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VI –Southern Indiana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10/03/2013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2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2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228600"/>
            <a:ext cx="8229601" cy="1143000"/>
          </a:xfrm>
        </p:spPr>
        <p:txBody>
          <a:bodyPr anchor="t"/>
          <a:lstStyle/>
          <a:p>
            <a:r>
              <a:rPr lang="en-US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Pre-requisites and Procedure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229600" cy="5029200"/>
          </a:xfrm>
        </p:spPr>
        <p:txBody>
          <a:bodyPr/>
          <a:lstStyle/>
          <a:p>
            <a:r>
              <a:rPr lang="en-US" sz="26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Bearing part number(s) </a:t>
            </a:r>
            <a:r>
              <a:rPr lang="en-US" sz="2600" u="sng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must</a:t>
            </a:r>
            <a:r>
              <a:rPr lang="en-US" sz="26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 be known.</a:t>
            </a:r>
          </a:p>
          <a:p>
            <a:r>
              <a:rPr lang="en-US" sz="26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Fault frequencies </a:t>
            </a:r>
            <a:r>
              <a:rPr lang="en-US" sz="2600" u="sng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must</a:t>
            </a:r>
            <a:r>
              <a:rPr lang="en-US" sz="26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 be known and preloaded.</a:t>
            </a:r>
          </a:p>
          <a:p>
            <a:r>
              <a:rPr lang="en-US" sz="26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Running speed </a:t>
            </a:r>
            <a:r>
              <a:rPr lang="en-US" sz="2600" u="sng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must</a:t>
            </a:r>
            <a:r>
              <a:rPr lang="en-US" sz="26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 be accurately recorded. </a:t>
            </a:r>
          </a:p>
          <a:p>
            <a:r>
              <a:rPr lang="en-US" sz="26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Bearing faults excite natural resonances in the machine components or transducer.</a:t>
            </a:r>
          </a:p>
          <a:p>
            <a:r>
              <a:rPr lang="en-US" sz="26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The fault frequency is recurring.</a:t>
            </a:r>
          </a:p>
          <a:p>
            <a:r>
              <a:rPr lang="en-US" sz="26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A technique is available to detect the repetition rate in time.</a:t>
            </a:r>
          </a:p>
          <a:p>
            <a:r>
              <a:rPr lang="en-US" sz="26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The fault frequency (if present) can be shown in an FFT display with bearing data overlays.</a:t>
            </a:r>
          </a:p>
          <a:p>
            <a:endParaRPr lang="en-US" sz="2600" dirty="0" smtClean="0">
              <a:solidFill>
                <a:srgbClr val="0070C0"/>
              </a:solidFill>
              <a:ea typeface="ＭＳ Ｐゴシック"/>
              <a:cs typeface="ＭＳ Ｐゴシック"/>
            </a:endParaRPr>
          </a:p>
          <a:p>
            <a:endParaRPr lang="en-US" sz="2600" dirty="0" smtClean="0">
              <a:solidFill>
                <a:srgbClr val="0070C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0" y="6453188"/>
            <a:ext cx="19050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B9B6626D-9743-475D-8C08-147FB7C95075}" type="slidenum">
              <a:rPr lang="en-US" smtClean="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rPr>
              <a:pPr algn="l"/>
              <a:t>42</a:t>
            </a:fld>
            <a:endParaRPr lang="en-US" smtClean="0">
              <a:solidFill>
                <a:schemeClr val="bg1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8" y="6315173"/>
            <a:ext cx="16002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6221507" y="1479176"/>
            <a:ext cx="1582266" cy="4635934"/>
            <a:chOff x="6221507" y="1479176"/>
            <a:chExt cx="1582266" cy="4635934"/>
          </a:xfrm>
        </p:grpSpPr>
        <p:sp>
          <p:nvSpPr>
            <p:cNvPr id="5" name="TextBox 4"/>
            <p:cNvSpPr txBox="1">
              <a:spLocks noChangeArrowheads="1"/>
            </p:cNvSpPr>
            <p:nvPr/>
          </p:nvSpPr>
          <p:spPr bwMode="auto">
            <a:xfrm>
              <a:off x="6448425" y="5715000"/>
              <a:ext cx="11811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 b="1" u="sng" dirty="0">
                  <a:solidFill>
                    <a:srgbClr val="FF0000"/>
                  </a:solidFill>
                </a:rPr>
                <a:t>3</a:t>
              </a:r>
              <a:r>
                <a:rPr lang="en-US" b="1" dirty="0">
                  <a:solidFill>
                    <a:srgbClr val="FF0000"/>
                  </a:solidFill>
                </a:rPr>
                <a:t> </a:t>
              </a:r>
              <a:r>
                <a:rPr lang="en-US" sz="2000" b="1" u="sng" dirty="0">
                  <a:solidFill>
                    <a:srgbClr val="FF0000"/>
                  </a:solidFill>
                </a:rPr>
                <a:t>Musts</a:t>
              </a:r>
            </a:p>
          </p:txBody>
        </p:sp>
        <p:sp>
          <p:nvSpPr>
            <p:cNvPr id="11" name="Right Arrow 10"/>
            <p:cNvSpPr/>
            <p:nvPr/>
          </p:nvSpPr>
          <p:spPr>
            <a:xfrm flipH="1">
              <a:off x="6221507" y="1479176"/>
              <a:ext cx="381000" cy="762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 flipH="1">
              <a:off x="7422773" y="1940857"/>
              <a:ext cx="381000" cy="762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ight Arrow 12"/>
            <p:cNvSpPr/>
            <p:nvPr/>
          </p:nvSpPr>
          <p:spPr>
            <a:xfrm flipH="1">
              <a:off x="6849035" y="2424953"/>
              <a:ext cx="381000" cy="762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6640218" y="6355958"/>
            <a:ext cx="2455863" cy="46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fld id="{95990F28-EF56-40AF-B6C1-2CF755EA3890}" type="slidenum">
              <a:rPr lang="en-US" sz="900"/>
              <a:pPr algn="r">
                <a:lnSpc>
                  <a:spcPct val="90000"/>
                </a:lnSpc>
              </a:pPr>
              <a:t>42</a:t>
            </a:fld>
            <a:r>
              <a:rPr lang="en-US" sz="900" dirty="0"/>
              <a:t> 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VI –Southern Indiana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10/03/2013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7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 anchor="t"/>
          <a:lstStyle/>
          <a:p>
            <a:r>
              <a:rPr lang="en-US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Summary Remarks</a:t>
            </a:r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458200" cy="452596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2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Rolling-element bearing failures can be catastrophic.</a:t>
            </a:r>
          </a:p>
          <a:p>
            <a:pPr>
              <a:lnSpc>
                <a:spcPct val="90000"/>
              </a:lnSpc>
            </a:pPr>
            <a:r>
              <a:rPr lang="en-US" sz="22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While there are 4 defined stages of failure, there is no step-by-step progression.</a:t>
            </a:r>
          </a:p>
          <a:p>
            <a:pPr>
              <a:lnSpc>
                <a:spcPct val="90000"/>
              </a:lnSpc>
            </a:pPr>
            <a:r>
              <a:rPr lang="en-US" sz="22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A defective bearing does not fix itself!</a:t>
            </a:r>
          </a:p>
          <a:p>
            <a:pPr>
              <a:lnSpc>
                <a:spcPct val="90000"/>
              </a:lnSpc>
            </a:pPr>
            <a:r>
              <a:rPr lang="en-US" sz="22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Machinery vibration measurements in time waveform and spectrum can provide early (tell-tale) signs of rolling element bearing defects.</a:t>
            </a:r>
          </a:p>
          <a:p>
            <a:pPr>
              <a:lnSpc>
                <a:spcPct val="90000"/>
              </a:lnSpc>
            </a:pPr>
            <a:r>
              <a:rPr lang="en-US" sz="22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Special signal processing techniques (now available in most portable data collectors) can detect impacting spikes and pinpoint a specific fault frequency.</a:t>
            </a:r>
          </a:p>
          <a:p>
            <a:pPr>
              <a:lnSpc>
                <a:spcPct val="90000"/>
              </a:lnSpc>
            </a:pPr>
            <a:r>
              <a:rPr lang="en-US" sz="22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Comparing the resulting signature (pattern) to published fault frequencies can pinpoint the root cause of the problem.</a:t>
            </a:r>
          </a:p>
          <a:p>
            <a:pPr>
              <a:lnSpc>
                <a:spcPct val="90000"/>
              </a:lnSpc>
            </a:pPr>
            <a:r>
              <a:rPr lang="en-US" sz="22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Field experiences in </a:t>
            </a:r>
            <a:r>
              <a:rPr lang="en-US" sz="2200" dirty="0" err="1" smtClean="0">
                <a:solidFill>
                  <a:srgbClr val="0070C0"/>
                </a:solidFill>
                <a:ea typeface="ＭＳ Ｐゴシック"/>
                <a:cs typeface="ＭＳ Ｐゴシック"/>
              </a:rPr>
              <a:t>PdM</a:t>
            </a:r>
            <a:r>
              <a:rPr lang="en-US" sz="22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 over the past 30 years have proven the concepts to be very accurate and reliable.</a:t>
            </a:r>
          </a:p>
          <a:p>
            <a:pPr>
              <a:lnSpc>
                <a:spcPct val="90000"/>
              </a:lnSpc>
            </a:pPr>
            <a:r>
              <a:rPr lang="en-US" sz="22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Considerable cost savings (in maintenance and production) are afforded by use of this technology.</a:t>
            </a: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0" y="6453188"/>
            <a:ext cx="19050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036265E2-F073-468F-9468-24E6358E41AE}" type="slidenum">
              <a:rPr lang="en-US" smtClean="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rPr>
              <a:pPr algn="l"/>
              <a:t>43</a:t>
            </a:fld>
            <a:endParaRPr lang="en-US" smtClean="0">
              <a:solidFill>
                <a:schemeClr val="bg1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8" y="6315173"/>
            <a:ext cx="16002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6640218" y="6355958"/>
            <a:ext cx="2455863" cy="46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fld id="{95990F28-EF56-40AF-B6C1-2CF755EA3890}" type="slidenum">
              <a:rPr lang="en-US" sz="900"/>
              <a:pPr algn="r">
                <a:lnSpc>
                  <a:spcPct val="90000"/>
                </a:lnSpc>
              </a:pPr>
              <a:t>43</a:t>
            </a:fld>
            <a:r>
              <a:rPr lang="en-US" sz="900" dirty="0"/>
              <a:t> 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VI –Southern Indiana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10/03/2013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19" grpId="0" build="p" bldLvl="2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3" name="Picture 5" descr="Bearings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706438" y="1030288"/>
            <a:ext cx="6527800" cy="526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0" y="6453188"/>
            <a:ext cx="19050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517A6EFD-43E5-4815-860D-EA352E70EBE8}" type="slidenum">
              <a:rPr lang="en-US" smtClean="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rPr>
              <a:pPr algn="l"/>
              <a:t>44</a:t>
            </a:fld>
            <a:endParaRPr lang="en-US" smtClean="0">
              <a:solidFill>
                <a:schemeClr val="bg1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9200" y="1676400"/>
            <a:ext cx="6781800" cy="23939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4400" kern="0" dirty="0">
                <a:solidFill>
                  <a:srgbClr val="0070C0"/>
                </a:solidFill>
                <a:latin typeface="Arial" charset="0"/>
                <a:ea typeface="ＭＳ Ｐゴシック" charset="-128"/>
                <a:cs typeface="+mn-cs"/>
              </a:rPr>
              <a:t>Questions / Discussion</a:t>
            </a: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4400" kern="0" dirty="0">
                <a:solidFill>
                  <a:srgbClr val="0070C0"/>
                </a:solidFill>
                <a:latin typeface="Arial" charset="0"/>
                <a:ea typeface="ＭＳ Ｐゴシック" charset="-128"/>
                <a:cs typeface="+mn-cs"/>
              </a:rPr>
              <a:t>on</a:t>
            </a: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4400" kern="0" dirty="0">
                <a:solidFill>
                  <a:srgbClr val="0070C0"/>
                </a:solidFill>
                <a:latin typeface="Arial" charset="0"/>
                <a:ea typeface="ＭＳ Ｐゴシック" charset="-128"/>
                <a:cs typeface="+mn-cs"/>
              </a:rPr>
              <a:t>Rolling Element Analysis?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133600" y="4868862"/>
            <a:ext cx="45720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dirty="0">
                <a:solidFill>
                  <a:srgbClr val="0070C0"/>
                </a:solidFill>
                <a:latin typeface="Times New Roman" pitchFamily="18" charset="0"/>
              </a:rPr>
              <a:t>Dennis Shreve</a:t>
            </a:r>
          </a:p>
          <a:p>
            <a:pPr algn="ctr" eaLnBrk="0" hangingPunct="0"/>
            <a:r>
              <a:rPr lang="en-US" i="1" dirty="0" smtClean="0">
                <a:solidFill>
                  <a:srgbClr val="0070C0"/>
                </a:solidFill>
                <a:latin typeface="Times New Roman" pitchFamily="18" charset="0"/>
              </a:rPr>
              <a:t>Dennis.shreve@ge.com</a:t>
            </a:r>
            <a:endParaRPr lang="en-US" i="1" dirty="0">
              <a:solidFill>
                <a:srgbClr val="0070C0"/>
              </a:solidFill>
              <a:latin typeface="Times New Roman" pitchFamily="18" charset="0"/>
            </a:endParaRPr>
          </a:p>
          <a:p>
            <a:pPr algn="ctr" eaLnBrk="0" hangingPunct="0"/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</a:rPr>
              <a:t>Commtest Instruments</a:t>
            </a:r>
            <a:endParaRPr lang="en-US" dirty="0"/>
          </a:p>
        </p:txBody>
      </p:sp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8" y="6315173"/>
            <a:ext cx="16002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6640218" y="6355958"/>
            <a:ext cx="2455863" cy="46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fld id="{95990F28-EF56-40AF-B6C1-2CF755EA3890}" type="slidenum">
              <a:rPr lang="en-US" sz="900"/>
              <a:pPr algn="r">
                <a:lnSpc>
                  <a:spcPct val="90000"/>
                </a:lnSpc>
              </a:pPr>
              <a:t>44</a:t>
            </a:fld>
            <a:r>
              <a:rPr lang="en-US" sz="900" dirty="0"/>
              <a:t> 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VI –Southern Indiana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10/03/2013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5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64459"/>
            <a:ext cx="8229601" cy="1143000"/>
          </a:xfrm>
        </p:spPr>
        <p:txBody>
          <a:bodyPr anchor="t"/>
          <a:lstStyle/>
          <a:p>
            <a:r>
              <a:rPr lang="en-US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Facts on Bearing Life / Failure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8229600" cy="4267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Less than 10% achieve design life.                                      </a:t>
            </a:r>
            <a:r>
              <a:rPr lang="en-US" sz="2400" dirty="0" smtClean="0">
                <a:solidFill>
                  <a:srgbClr val="FF0000"/>
                </a:solidFill>
                <a:ea typeface="ＭＳ Ｐゴシック"/>
                <a:cs typeface="ＭＳ Ｐゴシック"/>
              </a:rPr>
              <a:t>**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16% fail due to handling and installation.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14% fail due to contamination.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36% fail due to inadequate lubrication.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34% fail due to fatigue issues (excessive loading).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Any extra loading (e.g. misalignment, unbalance, resonance) reduces life by a cubed function.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70C0"/>
                </a:solidFill>
                <a:ea typeface="ＭＳ Ｐゴシック"/>
              </a:rPr>
              <a:t>L</a:t>
            </a:r>
            <a:r>
              <a:rPr lang="en-US" sz="2000" baseline="-25000" dirty="0" smtClean="0">
                <a:solidFill>
                  <a:srgbClr val="0070C0"/>
                </a:solidFill>
                <a:ea typeface="ＭＳ Ｐゴシック"/>
              </a:rPr>
              <a:t>10</a:t>
            </a:r>
            <a:r>
              <a:rPr lang="en-US" sz="2000" dirty="0" smtClean="0">
                <a:solidFill>
                  <a:srgbClr val="0070C0"/>
                </a:solidFill>
                <a:ea typeface="ＭＳ Ｐゴシック"/>
              </a:rPr>
              <a:t>= (16,667/RPM)* (rated load/actual load)</a:t>
            </a:r>
            <a:r>
              <a:rPr lang="en-US" sz="2000" baseline="30000" dirty="0" smtClean="0">
                <a:solidFill>
                  <a:srgbClr val="0070C0"/>
                </a:solidFill>
                <a:ea typeface="ＭＳ Ｐゴシック"/>
              </a:rPr>
              <a:t>3</a:t>
            </a:r>
            <a:endParaRPr lang="en-US" sz="1800" baseline="30000" dirty="0" smtClean="0">
              <a:solidFill>
                <a:srgbClr val="0070C0"/>
              </a:solidFill>
              <a:ea typeface="ＭＳ Ｐゴシック"/>
            </a:endParaRPr>
          </a:p>
          <a:p>
            <a:pPr lvl="2">
              <a:lnSpc>
                <a:spcPct val="90000"/>
              </a:lnSpc>
            </a:pPr>
            <a:r>
              <a:rPr lang="en-US" sz="1800" i="1" dirty="0" smtClean="0">
                <a:solidFill>
                  <a:srgbClr val="0070C0"/>
                </a:solidFill>
                <a:ea typeface="Geneva"/>
                <a:cs typeface="Geneva"/>
              </a:rPr>
              <a:t>10% extra loading cuts life by 1/3</a:t>
            </a:r>
          </a:p>
          <a:p>
            <a:pPr lvl="2">
              <a:lnSpc>
                <a:spcPct val="90000"/>
              </a:lnSpc>
            </a:pPr>
            <a:r>
              <a:rPr lang="en-US" sz="1800" i="1" dirty="0" smtClean="0">
                <a:solidFill>
                  <a:srgbClr val="0070C0"/>
                </a:solidFill>
                <a:ea typeface="Geneva"/>
                <a:cs typeface="Geneva"/>
              </a:rPr>
              <a:t>20% extra loading cuts life by half!</a:t>
            </a: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4200525" y="5715000"/>
            <a:ext cx="4495800" cy="366712"/>
          </a:xfrm>
          <a:prstGeom prst="rect">
            <a:avLst/>
          </a:prstGeom>
          <a:noFill/>
          <a:ln w="508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dirty="0">
                <a:solidFill>
                  <a:srgbClr val="FF0000"/>
                </a:solidFill>
              </a:rPr>
              <a:t>** </a:t>
            </a:r>
            <a:r>
              <a:rPr lang="en-US" i="1" dirty="0">
                <a:solidFill>
                  <a:srgbClr val="FF0000"/>
                </a:solidFill>
              </a:rPr>
              <a:t>Source: SKF Bearing Journals.</a:t>
            </a:r>
          </a:p>
        </p:txBody>
      </p:sp>
      <p:sp>
        <p:nvSpPr>
          <p:cNvPr id="7173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0" y="6453188"/>
            <a:ext cx="19050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4A557169-ABC9-45AE-9CC1-EC40775910F5}" type="slidenum">
              <a:rPr lang="en-US" smtClean="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rPr>
              <a:pPr algn="l"/>
              <a:t>5</a:t>
            </a:fld>
            <a:endParaRPr lang="en-US" smtClean="0">
              <a:solidFill>
                <a:schemeClr val="bg1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8" y="6315173"/>
            <a:ext cx="16002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6640218" y="6355958"/>
            <a:ext cx="2455863" cy="46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fld id="{95990F28-EF56-40AF-B6C1-2CF755EA3890}" type="slidenum">
              <a:rPr lang="en-US" sz="900"/>
              <a:pPr algn="r">
                <a:lnSpc>
                  <a:spcPct val="90000"/>
                </a:lnSpc>
              </a:pPr>
              <a:t>5</a:t>
            </a:fld>
            <a:r>
              <a:rPr lang="en-US" sz="900" dirty="0"/>
              <a:t> 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VI –Southern Indiana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10/03/2013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9" grpId="0" build="p" bldLvl="2"/>
      <p:bldP spid="8090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64459"/>
            <a:ext cx="8229600" cy="1143000"/>
          </a:xfrm>
        </p:spPr>
        <p:txBody>
          <a:bodyPr anchor="t"/>
          <a:lstStyle/>
          <a:p>
            <a:r>
              <a:rPr lang="en-US" sz="40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What Do We Wish To Accomplish?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229600" cy="4267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Early detection of even the slightest fault appearing with the bearing.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Avoidance of any down time and secondary damage due to bearing failure.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Pinpoint the faulty component and possible cause of the excessive vibration.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Decide a corrective course of action.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Follow-up and verify.</a:t>
            </a: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728662" y="5486400"/>
            <a:ext cx="7577138" cy="400050"/>
          </a:xfrm>
          <a:prstGeom prst="rect">
            <a:avLst/>
          </a:prstGeom>
          <a:noFill/>
          <a:ln w="508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i="1" u="sng" dirty="0">
                <a:solidFill>
                  <a:srgbClr val="FF0000"/>
                </a:solidFill>
              </a:rPr>
              <a:t>Familiar Key Elements</a:t>
            </a:r>
            <a:r>
              <a:rPr lang="en-US" i="1" dirty="0">
                <a:solidFill>
                  <a:srgbClr val="FF0000"/>
                </a:solidFill>
              </a:rPr>
              <a:t>:  </a:t>
            </a:r>
            <a:r>
              <a:rPr lang="en-US" sz="2000" i="1" dirty="0">
                <a:solidFill>
                  <a:srgbClr val="FF0000"/>
                </a:solidFill>
              </a:rPr>
              <a:t>Detection – Analysis – Correction – Verification </a:t>
            </a:r>
          </a:p>
        </p:txBody>
      </p:sp>
      <p:sp>
        <p:nvSpPr>
          <p:cNvPr id="8197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0" y="6453188"/>
            <a:ext cx="19050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18AEEB58-7502-4501-943D-090D439132C7}" type="slidenum">
              <a:rPr lang="en-US" smtClean="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rPr>
              <a:pPr algn="l"/>
              <a:t>6</a:t>
            </a:fld>
            <a:endParaRPr lang="en-US" smtClean="0">
              <a:solidFill>
                <a:schemeClr val="bg1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8" y="6315173"/>
            <a:ext cx="16002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6640218" y="6355958"/>
            <a:ext cx="2455863" cy="46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fld id="{95990F28-EF56-40AF-B6C1-2CF755EA3890}" type="slidenum">
              <a:rPr lang="en-US" sz="900"/>
              <a:pPr algn="r">
                <a:lnSpc>
                  <a:spcPct val="90000"/>
                </a:lnSpc>
              </a:pPr>
              <a:t>6</a:t>
            </a:fld>
            <a:r>
              <a:rPr lang="en-US" sz="900" dirty="0"/>
              <a:t> 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VI –Southern Indiana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10/03/2013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1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3" grpId="0" build="p"/>
      <p:bldP spid="819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259976"/>
            <a:ext cx="8229601" cy="1143000"/>
          </a:xfrm>
        </p:spPr>
        <p:txBody>
          <a:bodyPr anchor="t"/>
          <a:lstStyle/>
          <a:p>
            <a:r>
              <a:rPr lang="en-US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Vibration and the Sources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9075" y="137160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We can typically break vibration down to </a:t>
            </a:r>
            <a:r>
              <a:rPr lang="en-US" b="1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4</a:t>
            </a:r>
            <a:r>
              <a:rPr lang="en-US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 main components:</a:t>
            </a:r>
          </a:p>
          <a:p>
            <a:pPr lvl="1"/>
            <a:r>
              <a:rPr lang="en-US" u="sng" dirty="0" smtClean="0">
                <a:solidFill>
                  <a:srgbClr val="0070C0"/>
                </a:solidFill>
                <a:ea typeface="ＭＳ Ｐゴシック"/>
              </a:rPr>
              <a:t>Forced</a:t>
            </a:r>
            <a:r>
              <a:rPr lang="en-US" dirty="0" smtClean="0">
                <a:solidFill>
                  <a:srgbClr val="0070C0"/>
                </a:solidFill>
                <a:ea typeface="ＭＳ Ｐゴシック"/>
              </a:rPr>
              <a:t> vibration due to unbalance, misalignment, blade and vane pass, gear mesh, looseness, impacts, resonance, etc.</a:t>
            </a:r>
          </a:p>
          <a:p>
            <a:pPr lvl="1"/>
            <a:r>
              <a:rPr lang="en-US" u="sng" dirty="0" smtClean="0">
                <a:solidFill>
                  <a:srgbClr val="0070C0"/>
                </a:solidFill>
                <a:ea typeface="ＭＳ Ｐゴシック"/>
              </a:rPr>
              <a:t>Resonance</a:t>
            </a:r>
            <a:r>
              <a:rPr lang="en-US" dirty="0" smtClean="0">
                <a:solidFill>
                  <a:srgbClr val="0070C0"/>
                </a:solidFill>
                <a:ea typeface="ＭＳ Ｐゴシック"/>
              </a:rPr>
              <a:t> response due to impacts.</a:t>
            </a:r>
          </a:p>
          <a:p>
            <a:pPr lvl="1"/>
            <a:r>
              <a:rPr lang="en-US" u="sng" dirty="0" smtClean="0">
                <a:solidFill>
                  <a:srgbClr val="0070C0"/>
                </a:solidFill>
                <a:ea typeface="ＭＳ Ｐゴシック"/>
              </a:rPr>
              <a:t>Stress</a:t>
            </a:r>
            <a:r>
              <a:rPr lang="en-US" dirty="0" smtClean="0">
                <a:solidFill>
                  <a:srgbClr val="0070C0"/>
                </a:solidFill>
                <a:ea typeface="ＭＳ Ｐゴシック"/>
              </a:rPr>
              <a:t> waves or shock pulses.</a:t>
            </a:r>
          </a:p>
          <a:p>
            <a:pPr lvl="1"/>
            <a:r>
              <a:rPr lang="en-US" u="sng" dirty="0" smtClean="0">
                <a:solidFill>
                  <a:srgbClr val="0070C0"/>
                </a:solidFill>
                <a:ea typeface="ＭＳ Ｐゴシック"/>
              </a:rPr>
              <a:t>Frictional</a:t>
            </a:r>
            <a:r>
              <a:rPr lang="en-US" dirty="0" smtClean="0">
                <a:solidFill>
                  <a:srgbClr val="0070C0"/>
                </a:solidFill>
                <a:ea typeface="ＭＳ Ｐゴシック"/>
              </a:rPr>
              <a:t> vibration.</a:t>
            </a:r>
          </a:p>
        </p:txBody>
      </p:sp>
      <p:pic>
        <p:nvPicPr>
          <p:cNvPr id="1658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1325" y="4876800"/>
            <a:ext cx="3749675" cy="119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0" y="6453188"/>
            <a:ext cx="19050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CD1CA893-A9A0-4C54-957F-819F901FA185}" type="slidenum">
              <a:rPr lang="en-US" smtClean="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rPr>
              <a:pPr algn="l"/>
              <a:t>7</a:t>
            </a:fld>
            <a:endParaRPr lang="en-US" smtClean="0">
              <a:solidFill>
                <a:schemeClr val="bg1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8" y="6315173"/>
            <a:ext cx="16002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6640218" y="6355958"/>
            <a:ext cx="2455863" cy="46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fld id="{95990F28-EF56-40AF-B6C1-2CF755EA3890}" type="slidenum">
              <a:rPr lang="en-US" sz="900"/>
              <a:pPr algn="r">
                <a:lnSpc>
                  <a:spcPct val="90000"/>
                </a:lnSpc>
              </a:pPr>
              <a:t>7</a:t>
            </a:fld>
            <a:r>
              <a:rPr lang="en-US" sz="900" dirty="0"/>
              <a:t> 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VI –Southern Indiana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10/03/2013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1" grpId="0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0999" y="242047"/>
            <a:ext cx="8229601" cy="1143000"/>
          </a:xfrm>
        </p:spPr>
        <p:txBody>
          <a:bodyPr anchor="t"/>
          <a:lstStyle/>
          <a:p>
            <a:r>
              <a:rPr lang="en-US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What Are We Looking For?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8037" y="1262063"/>
            <a:ext cx="7497763" cy="4267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6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Detection of a even the slightest metal-to-metal contact from impacting components or inadequate lubrication in a bearing. </a:t>
            </a:r>
          </a:p>
          <a:p>
            <a:pPr>
              <a:lnSpc>
                <a:spcPct val="80000"/>
              </a:lnSpc>
            </a:pPr>
            <a:r>
              <a:rPr lang="en-US" sz="26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A slight ringing caused by a bearing fault resonating a </a:t>
            </a:r>
            <a:r>
              <a:rPr lang="en-US" sz="2600" u="sng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natural</a:t>
            </a:r>
            <a:r>
              <a:rPr lang="en-US" sz="26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 </a:t>
            </a:r>
            <a:r>
              <a:rPr lang="en-US" sz="2600" u="sng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frequency</a:t>
            </a:r>
            <a:r>
              <a:rPr lang="en-US" sz="26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 in the machinery setup.</a:t>
            </a:r>
          </a:p>
          <a:p>
            <a:pPr>
              <a:lnSpc>
                <a:spcPct val="80000"/>
              </a:lnSpc>
            </a:pPr>
            <a:r>
              <a:rPr lang="en-US" sz="26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Presence of high-frequency, low-energy vibration.</a:t>
            </a:r>
          </a:p>
          <a:p>
            <a:pPr lvl="1">
              <a:lnSpc>
                <a:spcPct val="80000"/>
              </a:lnSpc>
            </a:pPr>
            <a:r>
              <a:rPr lang="en-US" sz="2600" dirty="0" smtClean="0">
                <a:solidFill>
                  <a:srgbClr val="0070C0"/>
                </a:solidFill>
                <a:ea typeface="ＭＳ Ｐゴシック"/>
              </a:rPr>
              <a:t>Sometimes noted as raising the “carpet level” in the noise floor in acceleration readings – especially at high frequency.</a:t>
            </a:r>
          </a:p>
          <a:p>
            <a:pPr>
              <a:lnSpc>
                <a:spcPct val="80000"/>
              </a:lnSpc>
            </a:pPr>
            <a:r>
              <a:rPr lang="en-US" sz="2600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Capability to detect an incipient failure with senses that transcend normal human abilities .. sight, sound, touch, smell, etc.</a:t>
            </a:r>
          </a:p>
        </p:txBody>
      </p:sp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990600" y="5529263"/>
            <a:ext cx="7543800" cy="9477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i="1" u="sng" dirty="0">
                <a:solidFill>
                  <a:srgbClr val="FF0000"/>
                </a:solidFill>
              </a:rPr>
              <a:t>Note</a:t>
            </a:r>
            <a:r>
              <a:rPr lang="en-US" sz="1600" i="1" dirty="0">
                <a:solidFill>
                  <a:srgbClr val="FF0000"/>
                </a:solidFill>
              </a:rPr>
              <a:t>: It is not important as to </a:t>
            </a:r>
            <a:r>
              <a:rPr lang="en-US" sz="1600" i="1" u="sng" dirty="0">
                <a:solidFill>
                  <a:srgbClr val="FF0000"/>
                </a:solidFill>
              </a:rPr>
              <a:t>what</a:t>
            </a:r>
            <a:r>
              <a:rPr lang="en-US" sz="1600" i="1" dirty="0">
                <a:solidFill>
                  <a:srgbClr val="FF0000"/>
                </a:solidFill>
              </a:rPr>
              <a:t> natural frequency is excited; the measurement just needs to be </a:t>
            </a:r>
            <a:r>
              <a:rPr lang="en-US" sz="1600" i="1" u="sng" dirty="0">
                <a:solidFill>
                  <a:srgbClr val="FF0000"/>
                </a:solidFill>
              </a:rPr>
              <a:t>repeatable</a:t>
            </a:r>
            <a:r>
              <a:rPr lang="en-US" sz="1600" i="1" dirty="0">
                <a:solidFill>
                  <a:srgbClr val="FF0000"/>
                </a:solidFill>
              </a:rPr>
              <a:t>.</a:t>
            </a:r>
          </a:p>
          <a:p>
            <a:pPr eaLnBrk="0" hangingPunct="0">
              <a:spcBef>
                <a:spcPct val="50000"/>
              </a:spcBef>
            </a:pPr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1024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0" y="6453188"/>
            <a:ext cx="19050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C5D36177-7294-4263-AC95-32628E83DD43}" type="slidenum">
              <a:rPr lang="en-US" smtClean="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rPr>
              <a:pPr algn="l"/>
              <a:t>8</a:t>
            </a:fld>
            <a:endParaRPr lang="en-US" smtClean="0">
              <a:solidFill>
                <a:schemeClr val="bg1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8" y="6315173"/>
            <a:ext cx="16002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6640218" y="6355958"/>
            <a:ext cx="2455863" cy="46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fld id="{95990F28-EF56-40AF-B6C1-2CF755EA3890}" type="slidenum">
              <a:rPr lang="en-US" sz="900"/>
              <a:pPr algn="r">
                <a:lnSpc>
                  <a:spcPct val="90000"/>
                </a:lnSpc>
              </a:pPr>
              <a:t>8</a:t>
            </a:fld>
            <a:r>
              <a:rPr lang="en-US" sz="900" dirty="0"/>
              <a:t> 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VI –Southern Indiana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10/03/2013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2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 build="p"/>
      <p:bldP spid="829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43753" y="277906"/>
            <a:ext cx="8229600" cy="1143000"/>
          </a:xfrm>
        </p:spPr>
        <p:txBody>
          <a:bodyPr anchor="t"/>
          <a:lstStyle/>
          <a:p>
            <a:r>
              <a:rPr lang="en-US" dirty="0" smtClean="0">
                <a:solidFill>
                  <a:srgbClr val="0070C0"/>
                </a:solidFill>
                <a:ea typeface="ＭＳ Ｐゴシック"/>
                <a:cs typeface="ＭＳ Ｐゴシック"/>
              </a:rPr>
              <a:t>Tell-Tale Signs in Acceleration</a:t>
            </a:r>
          </a:p>
        </p:txBody>
      </p:sp>
      <p:pic>
        <p:nvPicPr>
          <p:cNvPr id="1095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600200"/>
            <a:ext cx="7689850" cy="2979737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2154237" y="3665537"/>
            <a:ext cx="5715000" cy="1890712"/>
            <a:chOff x="1584" y="2640"/>
            <a:chExt cx="3600" cy="1191"/>
          </a:xfrm>
        </p:grpSpPr>
        <p:sp>
          <p:nvSpPr>
            <p:cNvPr id="11270" name="Line 6"/>
            <p:cNvSpPr>
              <a:spLocks noChangeShapeType="1"/>
            </p:cNvSpPr>
            <p:nvPr/>
          </p:nvSpPr>
          <p:spPr bwMode="auto">
            <a:xfrm flipH="1" flipV="1">
              <a:off x="3696" y="3081"/>
              <a:ext cx="384" cy="471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1" name="Oval 5"/>
            <p:cNvSpPr>
              <a:spLocks noChangeArrowheads="1"/>
            </p:cNvSpPr>
            <p:nvPr/>
          </p:nvSpPr>
          <p:spPr bwMode="auto">
            <a:xfrm>
              <a:off x="3029" y="2640"/>
              <a:ext cx="1339" cy="432"/>
            </a:xfrm>
            <a:prstGeom prst="ellipse">
              <a:avLst/>
            </a:prstGeom>
            <a:noFill/>
            <a:ln w="9525" algn="ctr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/>
            </a:p>
          </p:txBody>
        </p:sp>
        <p:sp>
          <p:nvSpPr>
            <p:cNvPr id="11272" name="Text Box 7"/>
            <p:cNvSpPr txBox="1">
              <a:spLocks noChangeArrowheads="1"/>
            </p:cNvSpPr>
            <p:nvPr/>
          </p:nvSpPr>
          <p:spPr bwMode="auto">
            <a:xfrm>
              <a:off x="1584" y="3600"/>
              <a:ext cx="3600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>
                  <a:solidFill>
                    <a:srgbClr val="FF3300"/>
                  </a:solidFill>
                </a:rPr>
                <a:t>Presence of very small peaks at High Frequency!</a:t>
              </a:r>
            </a:p>
          </p:txBody>
        </p:sp>
      </p:grpSp>
      <p:sp>
        <p:nvSpPr>
          <p:cNvPr id="11269" name="Slide Number Placeholder 7"/>
          <p:cNvSpPr>
            <a:spLocks noGrp="1"/>
          </p:cNvSpPr>
          <p:nvPr>
            <p:ph type="sldNum" sz="quarter" idx="12"/>
          </p:nvPr>
        </p:nvSpPr>
        <p:spPr bwMode="auto">
          <a:xfrm>
            <a:off x="0" y="6453188"/>
            <a:ext cx="1905000" cy="45720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l"/>
            <a:fld id="{C5661516-1356-4406-91BC-0F3058445AE0}" type="slidenum">
              <a:rPr lang="en-US" smtClean="0">
                <a:solidFill>
                  <a:schemeClr val="bg1"/>
                </a:solidFill>
                <a:latin typeface="Calibri" pitchFamily="34" charset="0"/>
                <a:ea typeface="ＭＳ Ｐゴシック"/>
                <a:cs typeface="ＭＳ Ｐゴシック"/>
              </a:rPr>
              <a:pPr algn="l"/>
              <a:t>9</a:t>
            </a:fld>
            <a:endParaRPr lang="en-US" smtClean="0">
              <a:solidFill>
                <a:schemeClr val="bg1"/>
              </a:solidFill>
              <a:latin typeface="Calibri" pitchFamily="34" charset="0"/>
              <a:ea typeface="ＭＳ Ｐゴシック"/>
              <a:cs typeface="ＭＳ Ｐゴシック"/>
            </a:endParaRPr>
          </a:p>
        </p:txBody>
      </p:sp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8" y="6315173"/>
            <a:ext cx="16002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457200" y="1371600"/>
            <a:ext cx="7875587" cy="3781425"/>
            <a:chOff x="457200" y="1371600"/>
            <a:chExt cx="7875587" cy="3781425"/>
          </a:xfrm>
        </p:grpSpPr>
        <p:pic>
          <p:nvPicPr>
            <p:cNvPr id="19457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200" y="1371600"/>
              <a:ext cx="7875587" cy="3781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Oval 13"/>
            <p:cNvSpPr/>
            <p:nvPr/>
          </p:nvSpPr>
          <p:spPr>
            <a:xfrm>
              <a:off x="4733366" y="2895600"/>
              <a:ext cx="2667000" cy="178846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6640218" y="6355958"/>
            <a:ext cx="2455863" cy="46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fld id="{95990F28-EF56-40AF-B6C1-2CF755EA3890}" type="slidenum">
              <a:rPr lang="en-US" sz="900"/>
              <a:pPr algn="r">
                <a:lnSpc>
                  <a:spcPct val="90000"/>
                </a:lnSpc>
              </a:pPr>
              <a:t>9</a:t>
            </a:fld>
            <a:r>
              <a:rPr lang="en-US" sz="900" dirty="0"/>
              <a:t> 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VI –Southern Indiana</a:t>
            </a:r>
          </a:p>
          <a:p>
            <a:pPr algn="r">
              <a:lnSpc>
                <a:spcPct val="90000"/>
              </a:lnSpc>
            </a:pPr>
            <a:r>
              <a:rPr lang="en-US" sz="900" dirty="0" smtClean="0"/>
              <a:t>10/03/2013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2422</Words>
  <Application>Microsoft Office PowerPoint</Application>
  <PresentationFormat>On-screen Show (4:3)</PresentationFormat>
  <Paragraphs>458</Paragraphs>
  <Slides>44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ＭＳ Ｐゴシック</vt:lpstr>
      <vt:lpstr>Arial</vt:lpstr>
      <vt:lpstr>Calibri</vt:lpstr>
      <vt:lpstr>Geneva</vt:lpstr>
      <vt:lpstr>Times New Roman</vt:lpstr>
      <vt:lpstr>Wingdings</vt:lpstr>
      <vt:lpstr>Office Theme</vt:lpstr>
      <vt:lpstr>Custom Design</vt:lpstr>
      <vt:lpstr>Worksheet</vt:lpstr>
      <vt:lpstr>PowerPoint Presentation</vt:lpstr>
      <vt:lpstr>Rolling-Element Bearing Analysis</vt:lpstr>
      <vt:lpstr>Getting Down to Basics</vt:lpstr>
      <vt:lpstr>Why Do Bearings Fail?</vt:lpstr>
      <vt:lpstr>Facts on Bearing Life / Failure</vt:lpstr>
      <vt:lpstr>What Do We Wish To Accomplish?</vt:lpstr>
      <vt:lpstr>Vibration and the Sources</vt:lpstr>
      <vt:lpstr>What Are We Looking For?</vt:lpstr>
      <vt:lpstr>Tell-Tale Signs in Acceleration</vt:lpstr>
      <vt:lpstr>Fault Frequencies … Isn’t It Just Math?</vt:lpstr>
      <vt:lpstr>A Look at Geometry …</vt:lpstr>
      <vt:lpstr>Fortunately .. It’s All Worked Out</vt:lpstr>
      <vt:lpstr>What Are The Typical Failure Stages?</vt:lpstr>
      <vt:lpstr>Typical Failure Stages?</vt:lpstr>
      <vt:lpstr>Typical Failure Stages?</vt:lpstr>
      <vt:lpstr>Typical Failure Stages?</vt:lpstr>
      <vt:lpstr>What Do The Experts Say?</vt:lpstr>
      <vt:lpstr>What Causes This Vibration Energy?</vt:lpstr>
      <vt:lpstr>How Can We Detect Early Signs?</vt:lpstr>
      <vt:lpstr>How Have Solutions Suppliers  Addressed This Need?</vt:lpstr>
      <vt:lpstr>The Choices</vt:lpstr>
      <vt:lpstr>Is There a Common Thread?</vt:lpstr>
      <vt:lpstr>What Do We Need To “See”?</vt:lpstr>
      <vt:lpstr>What Are the Basic Requirements?</vt:lpstr>
      <vt:lpstr>What Does “Demodulation”  Really Mean?</vt:lpstr>
      <vt:lpstr>PowerPoint Presentation</vt:lpstr>
      <vt:lpstr>PowerPoint Presentation</vt:lpstr>
      <vt:lpstr>PowerPoint Presentation</vt:lpstr>
      <vt:lpstr>Can The Readings Be Trended?</vt:lpstr>
      <vt:lpstr>A Case History Example …</vt:lpstr>
      <vt:lpstr>First, the Acceleration Reading</vt:lpstr>
      <vt:lpstr>Next, Velocity</vt:lpstr>
      <vt:lpstr>Now, Demodulation</vt:lpstr>
      <vt:lpstr>After the Fact, but not obvious</vt:lpstr>
      <vt:lpstr>Velocity – Before and After</vt:lpstr>
      <vt:lpstr>Acceleration – Before and After</vt:lpstr>
      <vt:lpstr>Demodulation – Before &amp; After</vt:lpstr>
      <vt:lpstr>Another Recent Finding</vt:lpstr>
      <vt:lpstr>First, The High Frequency Data</vt:lpstr>
      <vt:lpstr>Next, the Time Waveform</vt:lpstr>
      <vt:lpstr>Finally, the FFT with Overlays</vt:lpstr>
      <vt:lpstr>Pre-requisites and Procedure</vt:lpstr>
      <vt:lpstr>Summary Remarks</vt:lpstr>
      <vt:lpstr>PowerPoint Presentation</vt:lpstr>
    </vt:vector>
  </TitlesOfParts>
  <Company>Commtest,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DShreve</dc:creator>
  <cp:lastModifiedBy>Owner</cp:lastModifiedBy>
  <cp:revision>33</cp:revision>
  <dcterms:created xsi:type="dcterms:W3CDTF">2012-07-16T16:44:53Z</dcterms:created>
  <dcterms:modified xsi:type="dcterms:W3CDTF">2014-03-27T13:47:27Z</dcterms:modified>
</cp:coreProperties>
</file>